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6" r:id="rId2"/>
    <p:sldId id="268" r:id="rId3"/>
    <p:sldId id="267" r:id="rId4"/>
    <p:sldId id="266" r:id="rId5"/>
    <p:sldId id="257" r:id="rId6"/>
    <p:sldId id="258" r:id="rId7"/>
    <p:sldId id="259" r:id="rId8"/>
    <p:sldId id="260" r:id="rId9"/>
    <p:sldId id="261" r:id="rId10"/>
    <p:sldId id="262" r:id="rId11"/>
    <p:sldId id="263" r:id="rId12"/>
    <p:sldId id="264" r:id="rId13"/>
    <p:sldId id="265"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B82417-85AC-4863-8359-CE010937E873}">
          <p14:sldIdLst>
            <p14:sldId id="256"/>
            <p14:sldId id="268"/>
            <p14:sldId id="267"/>
            <p14:sldId id="266"/>
            <p14:sldId id="257"/>
            <p14:sldId id="258"/>
            <p14:sldId id="259"/>
            <p14:sldId id="260"/>
            <p14:sldId id="261"/>
            <p14:sldId id="262"/>
            <p14:sldId id="263"/>
            <p14:sldId id="264"/>
            <p14:sldId id="265"/>
            <p14:sldId id="269"/>
            <p14:sldId id="270"/>
          </p14:sldIdLst>
        </p14:section>
        <p14:section name="Untitled Section" id="{B3D84BCE-3597-40AA-9FA1-A8AC01ED75FB}">
          <p14:sldIdLst>
            <p14:sldId id="271"/>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E1CABF-7077-4318-942F-21A9D122FC26}" v="3" dt="2023-01-11T20:14:12.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71" d="100"/>
          <a:sy n="71" d="100"/>
        </p:scale>
        <p:origin x="1144" y="28"/>
      </p:cViewPr>
      <p:guideLst>
        <p:guide orient="horz" pos="2160"/>
        <p:guide pos="2880"/>
      </p:guideLst>
    </p:cSldViewPr>
  </p:slideViewPr>
  <p:outlineViewPr>
    <p:cViewPr>
      <p:scale>
        <a:sx n="33" d="100"/>
        <a:sy n="33" d="100"/>
      </p:scale>
      <p:origin x="0" y="898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me Lunsford" userId="76a5b29f-0f2e-4a49-9992-1c5c746c9901" providerId="ADAL" clId="{72E1CABF-7077-4318-942F-21A9D122FC26}"/>
    <pc:docChg chg="undo custSel modSld">
      <pc:chgData name="Jaime Lunsford" userId="76a5b29f-0f2e-4a49-9992-1c5c746c9901" providerId="ADAL" clId="{72E1CABF-7077-4318-942F-21A9D122FC26}" dt="2023-01-11T20:16:10.340" v="100" actId="20577"/>
      <pc:docMkLst>
        <pc:docMk/>
      </pc:docMkLst>
      <pc:sldChg chg="delSp modSp mod">
        <pc:chgData name="Jaime Lunsford" userId="76a5b29f-0f2e-4a49-9992-1c5c746c9901" providerId="ADAL" clId="{72E1CABF-7077-4318-942F-21A9D122FC26}" dt="2023-01-11T20:16:10.340" v="100" actId="20577"/>
        <pc:sldMkLst>
          <pc:docMk/>
          <pc:sldMk cId="0" sldId="257"/>
        </pc:sldMkLst>
        <pc:spChg chg="mod">
          <ac:chgData name="Jaime Lunsford" userId="76a5b29f-0f2e-4a49-9992-1c5c746c9901" providerId="ADAL" clId="{72E1CABF-7077-4318-942F-21A9D122FC26}" dt="2023-01-11T20:16:10.340" v="100" actId="20577"/>
          <ac:spMkLst>
            <pc:docMk/>
            <pc:sldMk cId="0" sldId="257"/>
            <ac:spMk id="2" creationId="{00000000-0000-0000-0000-000000000000}"/>
          </ac:spMkLst>
        </pc:spChg>
        <pc:picChg chg="del mod">
          <ac:chgData name="Jaime Lunsford" userId="76a5b29f-0f2e-4a49-9992-1c5c746c9901" providerId="ADAL" clId="{72E1CABF-7077-4318-942F-21A9D122FC26}" dt="2023-01-11T20:14:09.565" v="67" actId="478"/>
          <ac:picMkLst>
            <pc:docMk/>
            <pc:sldMk cId="0" sldId="257"/>
            <ac:picMk id="1027" creationId="{00000000-0000-0000-0000-000000000000}"/>
          </ac:picMkLst>
        </pc:picChg>
        <pc:picChg chg="del">
          <ac:chgData name="Jaime Lunsford" userId="76a5b29f-0f2e-4a49-9992-1c5c746c9901" providerId="ADAL" clId="{72E1CABF-7077-4318-942F-21A9D122FC26}" dt="2023-01-11T20:14:12.279" v="68" actId="478"/>
          <ac:picMkLst>
            <pc:docMk/>
            <pc:sldMk cId="0" sldId="257"/>
            <ac:picMk id="1028" creationId="{00000000-0000-0000-0000-000000000000}"/>
          </ac:picMkLst>
        </pc:picChg>
      </pc:sldChg>
      <pc:sldChg chg="modSp mod">
        <pc:chgData name="Jaime Lunsford" userId="76a5b29f-0f2e-4a49-9992-1c5c746c9901" providerId="ADAL" clId="{72E1CABF-7077-4318-942F-21A9D122FC26}" dt="2023-01-11T20:08:59.142" v="9" actId="20577"/>
        <pc:sldMkLst>
          <pc:docMk/>
          <pc:sldMk cId="3115176568" sldId="268"/>
        </pc:sldMkLst>
        <pc:spChg chg="mod">
          <ac:chgData name="Jaime Lunsford" userId="76a5b29f-0f2e-4a49-9992-1c5c746c9901" providerId="ADAL" clId="{72E1CABF-7077-4318-942F-21A9D122FC26}" dt="2023-01-11T20:08:59.142" v="9" actId="20577"/>
          <ac:spMkLst>
            <pc:docMk/>
            <pc:sldMk cId="3115176568" sldId="26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03604-6932-427B-A12E-A93EE069918A}" type="datetimeFigureOut">
              <a:rPr lang="en-US" smtClean="0"/>
              <a:t>1/11/2023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050617-20F3-49FD-9C50-53B1AEDA7C02}" type="slidenum">
              <a:rPr lang="en-US" smtClean="0"/>
              <a:t>‹#›</a:t>
            </a:fld>
            <a:endParaRPr lang="en-US"/>
          </a:p>
        </p:txBody>
      </p:sp>
    </p:spTree>
    <p:extLst>
      <p:ext uri="{BB962C8B-B14F-4D97-AF65-F5344CB8AC3E}">
        <p14:creationId xmlns:p14="http://schemas.microsoft.com/office/powerpoint/2010/main" val="2350976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050617-20F3-49FD-9C50-53B1AEDA7C02}" type="slidenum">
              <a:rPr lang="en-US" smtClean="0"/>
              <a:t>8</a:t>
            </a:fld>
            <a:endParaRPr lang="en-US"/>
          </a:p>
        </p:txBody>
      </p:sp>
    </p:spTree>
    <p:extLst>
      <p:ext uri="{BB962C8B-B14F-4D97-AF65-F5344CB8AC3E}">
        <p14:creationId xmlns:p14="http://schemas.microsoft.com/office/powerpoint/2010/main" val="330531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3543D4C-164A-42C2-A3B1-33628D5E079D}" type="datetimeFigureOut">
              <a:rPr lang="en-US" smtClean="0"/>
              <a:pPr/>
              <a:t>1/11/2023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41E21D0-4ADE-416B-B222-1D0E45976F32}"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543D4C-164A-42C2-A3B1-33628D5E079D}"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E21D0-4ADE-416B-B222-1D0E45976F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43D4C-164A-42C2-A3B1-33628D5E079D}"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41E21D0-4ADE-416B-B222-1D0E45976F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43D4C-164A-42C2-A3B1-33628D5E079D}"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E21D0-4ADE-416B-B222-1D0E45976F32}"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3543D4C-164A-42C2-A3B1-33628D5E079D}" type="datetimeFigureOut">
              <a:rPr lang="en-US" smtClean="0"/>
              <a:pPr/>
              <a:t>1/11/2023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41E21D0-4ADE-416B-B222-1D0E45976F32}"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543D4C-164A-42C2-A3B1-33628D5E079D}"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E21D0-4ADE-416B-B222-1D0E45976F32}"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543D4C-164A-42C2-A3B1-33628D5E079D}"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1E21D0-4ADE-416B-B222-1D0E45976F32}"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3543D4C-164A-42C2-A3B1-33628D5E079D}"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E21D0-4ADE-416B-B222-1D0E45976F32}"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543D4C-164A-42C2-A3B1-33628D5E079D}"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1E21D0-4ADE-416B-B222-1D0E45976F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543D4C-164A-42C2-A3B1-33628D5E079D}"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41E21D0-4ADE-416B-B222-1D0E45976F32}"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543D4C-164A-42C2-A3B1-33628D5E079D}"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E21D0-4ADE-416B-B222-1D0E45976F32}"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3543D4C-164A-42C2-A3B1-33628D5E079D}" type="datetimeFigureOut">
              <a:rPr lang="en-US" smtClean="0"/>
              <a:pPr/>
              <a:t>1/11/2023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41E21D0-4ADE-416B-B222-1D0E45976F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heart.org/HEARTORG/Conditions/HighBloodPressure/AboutHighBloodPressure/Hypertensive-Crisis_UCM_301782_Article.jsp"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1375" y="3264932"/>
            <a:ext cx="7162800" cy="2743200"/>
          </a:xfrm>
        </p:spPr>
        <p:txBody>
          <a:bodyPr numCol="1">
            <a:normAutofit/>
          </a:bodyPr>
          <a:lstStyle/>
          <a:p>
            <a:pPr algn="l"/>
            <a:endParaRPr lang="en-US" sz="1800" dirty="0"/>
          </a:p>
          <a:p>
            <a:pPr algn="l"/>
            <a:endParaRPr lang="en-US" sz="1800" dirty="0"/>
          </a:p>
          <a:p>
            <a:pPr algn="l"/>
            <a:r>
              <a:rPr lang="en-US" sz="1800" dirty="0"/>
              <a:t>Laboratory services are performed on site by licensed and accredited Laboratory Professionals.</a:t>
            </a:r>
          </a:p>
          <a:p>
            <a:pPr algn="l"/>
            <a:endParaRPr lang="en-US" sz="1800" dirty="0"/>
          </a:p>
        </p:txBody>
      </p:sp>
      <p:sp>
        <p:nvSpPr>
          <p:cNvPr id="2" name="Title 1"/>
          <p:cNvSpPr>
            <a:spLocks noGrp="1"/>
          </p:cNvSpPr>
          <p:nvPr>
            <p:ph type="title"/>
          </p:nvPr>
        </p:nvSpPr>
        <p:spPr>
          <a:xfrm>
            <a:off x="457200" y="2160587"/>
            <a:ext cx="8229600" cy="1470025"/>
          </a:xfrm>
        </p:spPr>
        <p:txBody>
          <a:bodyPr>
            <a:normAutofit fontScale="90000"/>
          </a:bodyPr>
          <a:lstStyle/>
          <a:p>
            <a:pPr algn="ctr"/>
            <a:r>
              <a:rPr lang="en-US" dirty="0"/>
              <a:t>Madison County </a:t>
            </a:r>
            <a:br>
              <a:rPr lang="en-US" dirty="0"/>
            </a:br>
            <a:r>
              <a:rPr lang="en-US" dirty="0"/>
              <a:t>Health Department  </a:t>
            </a:r>
            <a:br>
              <a:rPr lang="en-US" dirty="0"/>
            </a:br>
            <a:r>
              <a:rPr lang="en-US" dirty="0"/>
              <a:t>(MCHD) </a:t>
            </a:r>
            <a:br>
              <a:rPr lang="en-US" dirty="0"/>
            </a:br>
            <a:r>
              <a:rPr lang="en-US" dirty="0"/>
              <a:t>Laboratory Services</a:t>
            </a:r>
            <a:br>
              <a:rPr lang="en-US" dirty="0"/>
            </a:br>
            <a:endParaRPr lang="en-US" dirty="0"/>
          </a:p>
        </p:txBody>
      </p:sp>
      <p:sp>
        <p:nvSpPr>
          <p:cNvPr id="4" name="TextBox 3"/>
          <p:cNvSpPr txBox="1"/>
          <p:nvPr/>
        </p:nvSpPr>
        <p:spPr>
          <a:xfrm>
            <a:off x="4648200" y="2895600"/>
            <a:ext cx="3276600" cy="369332"/>
          </a:xfrm>
          <a:prstGeom prst="rect">
            <a:avLst/>
          </a:prstGeom>
          <a:noFill/>
        </p:spPr>
        <p:txBody>
          <a:bodyPr wrap="square" rtlCol="0">
            <a:spAutoFit/>
          </a:bodyPr>
          <a:lstStyle/>
          <a:p>
            <a:endParaRPr lang="en-US" dirty="0"/>
          </a:p>
        </p:txBody>
      </p:sp>
      <p:sp>
        <p:nvSpPr>
          <p:cNvPr id="5" name="TextBox 4"/>
          <p:cNvSpPr txBox="1"/>
          <p:nvPr/>
        </p:nvSpPr>
        <p:spPr>
          <a:xfrm>
            <a:off x="4648200" y="3048000"/>
            <a:ext cx="3352800" cy="369332"/>
          </a:xfrm>
          <a:prstGeom prst="rect">
            <a:avLst/>
          </a:prstGeom>
          <a:noFill/>
        </p:spPr>
        <p:txBody>
          <a:bodyPr wrap="square" rtlCol="0">
            <a:spAutoFit/>
          </a:bodyPr>
          <a:lstStyle/>
          <a:p>
            <a:pPr>
              <a:buFont typeface="Wingdings" pitchFamily="2" charset="2"/>
              <a:buChar char="v"/>
            </a:pPr>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1073150" cy="1078865"/>
          </a:xfrm>
          <a:prstGeom prst="rect">
            <a:avLst/>
          </a:prstGeom>
          <a:noFill/>
        </p:spPr>
      </p:pic>
      <p:pic>
        <p:nvPicPr>
          <p:cNvPr id="7" name="Picture 6" descr="C:\Users\Sheila Metcalf\Desktop\MADISON COUNTY\NC_ Madison County North Carolina Government_files\seal.gif"/>
          <p:cNvPicPr/>
          <p:nvPr/>
        </p:nvPicPr>
        <p:blipFill>
          <a:blip r:embed="rId4">
            <a:extLst>
              <a:ext uri="{28A0092B-C50C-407E-A947-70E740481C1C}">
                <a14:useLocalDpi xmlns:a14="http://schemas.microsoft.com/office/drawing/2010/main" val="0"/>
              </a:ext>
            </a:extLst>
          </a:blip>
          <a:srcRect/>
          <a:stretch>
            <a:fillRect/>
          </a:stretch>
        </p:blipFill>
        <p:spPr bwMode="auto">
          <a:xfrm>
            <a:off x="7501255" y="264931"/>
            <a:ext cx="999490" cy="104203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p:sndAc>
          <p:stSnd>
            <p:snd r:embed="rId2" name="breeze.wav"/>
          </p:stSnd>
        </p:sndAc>
      </p:transition>
    </mc:Choice>
    <mc:Fallback xmlns="">
      <p:transition spd="slow">
        <p:sndAc>
          <p:stSnd>
            <p:snd r:embed="rId5" name="breeze.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dirty="0"/>
              <a:t>Sexual Transmitted Disease (STD)</a:t>
            </a:r>
          </a:p>
          <a:p>
            <a:pPr marL="109728" indent="0" algn="ctr">
              <a:buNone/>
            </a:pPr>
            <a:r>
              <a:rPr lang="en-US" dirty="0"/>
              <a:t> </a:t>
            </a:r>
          </a:p>
          <a:p>
            <a:r>
              <a:rPr lang="en-US" dirty="0"/>
              <a:t>HIV</a:t>
            </a:r>
          </a:p>
          <a:p>
            <a:r>
              <a:rPr lang="en-US" dirty="0"/>
              <a:t>Syphilis</a:t>
            </a:r>
          </a:p>
          <a:p>
            <a:r>
              <a:rPr lang="en-US" dirty="0"/>
              <a:t>Gonorrhea</a:t>
            </a:r>
          </a:p>
          <a:p>
            <a:r>
              <a:rPr lang="en-US" dirty="0"/>
              <a:t>Chlamydia </a:t>
            </a:r>
          </a:p>
          <a:p>
            <a:r>
              <a:rPr lang="en-US" dirty="0"/>
              <a:t>Wet Prep/Amine</a:t>
            </a:r>
          </a:p>
        </p:txBody>
      </p:sp>
      <p:sp>
        <p:nvSpPr>
          <p:cNvPr id="3" name="Title 2"/>
          <p:cNvSpPr>
            <a:spLocks noGrp="1"/>
          </p:cNvSpPr>
          <p:nvPr>
            <p:ph type="title"/>
          </p:nvPr>
        </p:nvSpPr>
        <p:spPr>
          <a:xfrm>
            <a:off x="457200" y="228600"/>
            <a:ext cx="8229600" cy="1143000"/>
          </a:xfrm>
        </p:spPr>
        <p:txBody>
          <a:bodyPr>
            <a:normAutofit/>
          </a:bodyPr>
          <a:lstStyle/>
          <a:p>
            <a:pPr algn="ctr"/>
            <a:r>
              <a:rPr lang="en-US" sz="4000" dirty="0"/>
              <a:t>STD Laboratory</a:t>
            </a:r>
          </a:p>
        </p:txBody>
      </p:sp>
      <p:pic>
        <p:nvPicPr>
          <p:cNvPr id="5123" name="Picture 3" descr="C:\Users\Sheila Metcalf\AppData\Local\Microsoft\Windows\Temporary Internet Files\Content.IE5\NTNPVZBL\microscope1-2[1].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916412"/>
            <a:ext cx="1066800" cy="1328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07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Breast Cancer and Cervical Cancer Program (BCCCP)</a:t>
            </a:r>
          </a:p>
          <a:p>
            <a:pPr marL="109728" indent="0">
              <a:buNone/>
            </a:pPr>
            <a:endParaRPr lang="en-US" dirty="0"/>
          </a:p>
          <a:p>
            <a:r>
              <a:rPr lang="en-US" dirty="0"/>
              <a:t>Pap Smear Screening</a:t>
            </a:r>
          </a:p>
          <a:p>
            <a:r>
              <a:rPr lang="en-US" dirty="0"/>
              <a:t>Mammogram</a:t>
            </a:r>
          </a:p>
        </p:txBody>
      </p:sp>
      <p:sp>
        <p:nvSpPr>
          <p:cNvPr id="3" name="Title 2"/>
          <p:cNvSpPr>
            <a:spLocks noGrp="1"/>
          </p:cNvSpPr>
          <p:nvPr>
            <p:ph type="title"/>
          </p:nvPr>
        </p:nvSpPr>
        <p:spPr/>
        <p:txBody>
          <a:bodyPr>
            <a:normAutofit/>
          </a:bodyPr>
          <a:lstStyle/>
          <a:p>
            <a:pPr algn="ctr"/>
            <a:r>
              <a:rPr lang="en-US" sz="4000" dirty="0"/>
              <a:t>BCCCP Laboratory</a:t>
            </a:r>
          </a:p>
        </p:txBody>
      </p:sp>
      <p:pic>
        <p:nvPicPr>
          <p:cNvPr id="4099" name="Picture 3" descr="C:\Users\Sheila Metcalf\AppData\Local\Microsoft\Windows\Temporary Internet Files\Content.IE5\NTNPVZBL\Logo_think-pin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665738"/>
            <a:ext cx="2914650" cy="1293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47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18518"/>
            <a:ext cx="8229600" cy="4525963"/>
          </a:xfrm>
        </p:spPr>
        <p:txBody>
          <a:bodyPr/>
          <a:lstStyle/>
          <a:p>
            <a:pPr>
              <a:buFont typeface="Wingdings" panose="05000000000000000000" pitchFamily="2" charset="2"/>
              <a:buChar char="Ø"/>
            </a:pPr>
            <a:r>
              <a:rPr lang="en-US" dirty="0"/>
              <a:t>Lipid Panel</a:t>
            </a:r>
          </a:p>
          <a:p>
            <a:pPr>
              <a:buFont typeface="Wingdings" panose="05000000000000000000" pitchFamily="2" charset="2"/>
              <a:buChar char="Ø"/>
            </a:pPr>
            <a:r>
              <a:rPr lang="en-US" dirty="0"/>
              <a:t>A1C</a:t>
            </a:r>
          </a:p>
          <a:p>
            <a:pPr marL="109728" indent="0">
              <a:buNone/>
            </a:pPr>
            <a:endParaRPr lang="en-US" dirty="0"/>
          </a:p>
        </p:txBody>
      </p:sp>
      <p:sp>
        <p:nvSpPr>
          <p:cNvPr id="3" name="Title 2"/>
          <p:cNvSpPr>
            <a:spLocks noGrp="1"/>
          </p:cNvSpPr>
          <p:nvPr>
            <p:ph type="title"/>
          </p:nvPr>
        </p:nvSpPr>
        <p:spPr/>
        <p:txBody>
          <a:bodyPr>
            <a:normAutofit/>
          </a:bodyPr>
          <a:lstStyle/>
          <a:p>
            <a:pPr algn="ctr"/>
            <a:r>
              <a:rPr lang="en-US" sz="4000" dirty="0"/>
              <a:t>Wise Woman Program</a:t>
            </a:r>
          </a:p>
        </p:txBody>
      </p:sp>
      <p:pic>
        <p:nvPicPr>
          <p:cNvPr id="2051" name="Picture 3" descr="C:\Users\Sheila Metcalf\AppData\Local\Microsoft\Windows\Temporary Internet Files\Content.IE5\NTNPVZBL\LiveLifeHealthy-e134201584951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657600"/>
            <a:ext cx="417576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45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dirty="0"/>
              <a:t>Well Child</a:t>
            </a:r>
          </a:p>
          <a:p>
            <a:pPr marL="109728" indent="0" algn="ctr">
              <a:buNone/>
            </a:pPr>
            <a:r>
              <a:rPr lang="en-US" dirty="0"/>
              <a:t>Children 1 to 6 years of age </a:t>
            </a:r>
          </a:p>
          <a:p>
            <a:pPr marL="109728" indent="0" algn="ctr">
              <a:buNone/>
            </a:pPr>
            <a:endParaRPr lang="en-US" dirty="0"/>
          </a:p>
          <a:p>
            <a:pPr>
              <a:buFont typeface="Wingdings" panose="05000000000000000000" pitchFamily="2" charset="2"/>
              <a:buChar char="Ø"/>
            </a:pPr>
            <a:r>
              <a:rPr lang="en-US" dirty="0"/>
              <a:t>Hemoglobin</a:t>
            </a:r>
          </a:p>
          <a:p>
            <a:pPr>
              <a:buFont typeface="Wingdings" panose="05000000000000000000" pitchFamily="2" charset="2"/>
              <a:buChar char="Ø"/>
            </a:pPr>
            <a:r>
              <a:rPr lang="en-US" dirty="0"/>
              <a:t>Blood Lead Analysis</a:t>
            </a:r>
          </a:p>
        </p:txBody>
      </p:sp>
      <p:sp>
        <p:nvSpPr>
          <p:cNvPr id="3" name="Title 2"/>
          <p:cNvSpPr>
            <a:spLocks noGrp="1"/>
          </p:cNvSpPr>
          <p:nvPr>
            <p:ph type="title"/>
          </p:nvPr>
        </p:nvSpPr>
        <p:spPr/>
        <p:txBody>
          <a:bodyPr>
            <a:normAutofit/>
          </a:bodyPr>
          <a:lstStyle/>
          <a:p>
            <a:pPr algn="ctr"/>
            <a:r>
              <a:rPr lang="en-US" sz="4000" dirty="0"/>
              <a:t>Child Health </a:t>
            </a:r>
          </a:p>
        </p:txBody>
      </p:sp>
      <p:pic>
        <p:nvPicPr>
          <p:cNvPr id="1026" name="Picture 2" descr="C:\Users\Sheila Metcalf\AppData\Local\Microsoft\Windows\Temporary Internet Files\Content.IE5\60EOQ8KM\healthy-chil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200400"/>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eila Metcalf\AppData\Local\Microsoft\Windows\Temporary Internet Files\Content.IE5\60EOQ8KM\kids_first_250px[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114800"/>
            <a:ext cx="1571791" cy="1703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623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Madison County Health Department strives to provide the best possible care in a warm and comfortable environment</a:t>
            </a:r>
          </a:p>
          <a:p>
            <a:endParaRPr lang="en-US" dirty="0"/>
          </a:p>
          <a:p>
            <a:r>
              <a:rPr lang="en-US" dirty="0"/>
              <a:t>We educate and encourage you to take care of your self and your health 		     </a:t>
            </a: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noAutofit/>
          </a:bodyPr>
          <a:lstStyle/>
          <a:p>
            <a:pPr algn="ctr"/>
            <a:r>
              <a:rPr lang="en-US" sz="4000" dirty="0"/>
              <a:t>Make the Most of Today—and Make it Beautiful</a:t>
            </a:r>
          </a:p>
        </p:txBody>
      </p:sp>
      <p:pic>
        <p:nvPicPr>
          <p:cNvPr id="3076" name="Picture 4" descr="C:\Users\Sheila Metcalf\AppData\Local\Microsoft\Windows\Temporary Internet Files\Content.IE5\10OS6FU4\papillonddaile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57200"/>
            <a:ext cx="853640" cy="87254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Sheila Metcalf\AppData\Local\Microsoft\Windows\Temporary Internet Files\Content.IE5\60EOQ8KM\Beautiful-Flower[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8105" y="4845343"/>
            <a:ext cx="597152" cy="73151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C:\Users\Sheila Metcalf\AppData\Local\Microsoft\Windows\Temporary Internet Files\Content.IE5\60EOQ8KM\Beautiful-Flower[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4845343"/>
            <a:ext cx="597152" cy="73151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Sheila Metcalf\AppData\Local\Microsoft\Windows\INetCache\IE\FIWSMQ09\75764-your-life-has-purpose-your-story-is-important-your-dreams-count-your-voice-matters-you-were-born-to-make-an-impact-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4334799"/>
            <a:ext cx="125812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681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normAutofit/>
          </a:bodyPr>
          <a:lstStyle/>
          <a:p>
            <a:endParaRPr lang="en-US" sz="2400" b="1" dirty="0"/>
          </a:p>
          <a:p>
            <a:endParaRPr lang="en-US" sz="2400" b="1" dirty="0"/>
          </a:p>
          <a:p>
            <a:r>
              <a:rPr lang="en-US" sz="2400" b="1" dirty="0"/>
              <a:t>LABORATORY FEES ARE TO BE PAID AT TIME OF SERVICE</a:t>
            </a:r>
          </a:p>
        </p:txBody>
      </p:sp>
      <p:sp>
        <p:nvSpPr>
          <p:cNvPr id="3" name="Title 2"/>
          <p:cNvSpPr>
            <a:spLocks noGrp="1"/>
          </p:cNvSpPr>
          <p:nvPr>
            <p:ph type="title"/>
          </p:nvPr>
        </p:nvSpPr>
        <p:spPr/>
        <p:txBody>
          <a:bodyPr/>
          <a:lstStyle/>
          <a:p>
            <a:pPr algn="ctr"/>
            <a:r>
              <a:rPr lang="en-US" dirty="0"/>
              <a:t>LAB FEES</a:t>
            </a:r>
          </a:p>
        </p:txBody>
      </p:sp>
    </p:spTree>
    <p:extLst>
      <p:ext uri="{BB962C8B-B14F-4D97-AF65-F5344CB8AC3E}">
        <p14:creationId xmlns:p14="http://schemas.microsoft.com/office/powerpoint/2010/main" val="209221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algn="ctr"/>
            <a:r>
              <a:rPr lang="en-US" dirty="0"/>
              <a:t>     LAB FACTS</a:t>
            </a:r>
          </a:p>
        </p:txBody>
      </p:sp>
      <p:sp>
        <p:nvSpPr>
          <p:cNvPr id="5" name="Content Placeholder 4"/>
          <p:cNvSpPr>
            <a:spLocks noGrp="1"/>
          </p:cNvSpPr>
          <p:nvPr>
            <p:ph sz="half" idx="4294967295"/>
          </p:nvPr>
        </p:nvSpPr>
        <p:spPr>
          <a:xfrm>
            <a:off x="0" y="1143000"/>
            <a:ext cx="3733800" cy="4864100"/>
          </a:xfrm>
        </p:spPr>
        <p:txBody>
          <a:bodyPr>
            <a:normAutofit/>
          </a:bodyPr>
          <a:lstStyle/>
          <a:p>
            <a:pPr marL="109728" indent="0">
              <a:buNone/>
            </a:pPr>
            <a:r>
              <a:rPr lang="en-US" sz="2400" b="1" dirty="0">
                <a:solidFill>
                  <a:schemeClr val="tx2"/>
                </a:solidFill>
              </a:rPr>
              <a:t>    DID YOU KNOW?</a:t>
            </a:r>
            <a:endParaRPr lang="en-US" b="1" dirty="0">
              <a:solidFill>
                <a:schemeClr val="tx2"/>
              </a:solidFill>
            </a:endParaRPr>
          </a:p>
          <a:p>
            <a:r>
              <a:rPr lang="en-US" sz="1800" dirty="0"/>
              <a:t>The volume of blood in a human body is approximately 7 percent of body weight. </a:t>
            </a:r>
          </a:p>
          <a:p>
            <a:r>
              <a:rPr lang="en-US" sz="1800" dirty="0"/>
              <a:t>An average adult body with a weight of 150 to 180 pounds will contain approximately 4.7 to 5.5 liters (1.2 to 1.5 gallons) of blood.</a:t>
            </a:r>
          </a:p>
        </p:txBody>
      </p:sp>
      <p:sp>
        <p:nvSpPr>
          <p:cNvPr id="6" name="Content Placeholder 5"/>
          <p:cNvSpPr>
            <a:spLocks noGrp="1"/>
          </p:cNvSpPr>
          <p:nvPr>
            <p:ph sz="half" idx="4294967295"/>
          </p:nvPr>
        </p:nvSpPr>
        <p:spPr>
          <a:xfrm>
            <a:off x="5105400" y="1143000"/>
            <a:ext cx="4038600" cy="4864100"/>
          </a:xfrm>
        </p:spPr>
        <p:txBody>
          <a:bodyPr>
            <a:normAutofit/>
          </a:bodyPr>
          <a:lstStyle/>
          <a:p>
            <a:pPr marL="109728" indent="0">
              <a:buNone/>
            </a:pPr>
            <a:r>
              <a:rPr lang="en-US" sz="2600" b="1" dirty="0">
                <a:solidFill>
                  <a:schemeClr val="tx2"/>
                </a:solidFill>
              </a:rPr>
              <a:t>    DID YOU KNOW?</a:t>
            </a:r>
          </a:p>
          <a:p>
            <a:pPr marL="109728" indent="0">
              <a:buNone/>
            </a:pPr>
            <a:endParaRPr lang="en-US" dirty="0"/>
          </a:p>
          <a:p>
            <a:r>
              <a:rPr lang="en-US" sz="1900" dirty="0"/>
              <a:t>Health authorities recommend eight (8-ounce) glasses of water each day; the 8x8 rule. Equals 2 liters or half a gallon</a:t>
            </a:r>
          </a:p>
          <a:p>
            <a:pPr marL="45720" indent="0">
              <a:buNone/>
            </a:pPr>
            <a:endParaRPr lang="en-US" sz="19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859" y="4495800"/>
            <a:ext cx="3792682" cy="1940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4343400"/>
            <a:ext cx="36322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784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5715000"/>
            <a:ext cx="4040188" cy="762000"/>
          </a:xfrm>
        </p:spPr>
        <p:txBody>
          <a:bodyPr>
            <a:normAutofit fontScale="70000" lnSpcReduction="20000"/>
          </a:bodyPr>
          <a:lstStyle/>
          <a:p>
            <a:r>
              <a:rPr lang="en-US" dirty="0"/>
              <a:t>Blood pressure is typically recorded as two numbers, written as a ratio ex: 120/80</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658245257"/>
              </p:ext>
            </p:extLst>
          </p:nvPr>
        </p:nvGraphicFramePr>
        <p:xfrm>
          <a:off x="152400" y="1752600"/>
          <a:ext cx="4616891" cy="3881111"/>
        </p:xfrm>
        <a:graphic>
          <a:graphicData uri="http://schemas.openxmlformats.org/drawingml/2006/table">
            <a:tbl>
              <a:tblPr firstRow="1" firstCol="1" bandRow="1"/>
              <a:tblGrid>
                <a:gridCol w="1371600">
                  <a:extLst>
                    <a:ext uri="{9D8B030D-6E8A-4147-A177-3AD203B41FA5}">
                      <a16:colId xmlns:a16="http://schemas.microsoft.com/office/drawing/2014/main" val="20000"/>
                    </a:ext>
                  </a:extLst>
                </a:gridCol>
                <a:gridCol w="1225197">
                  <a:extLst>
                    <a:ext uri="{9D8B030D-6E8A-4147-A177-3AD203B41FA5}">
                      <a16:colId xmlns:a16="http://schemas.microsoft.com/office/drawing/2014/main" val="20001"/>
                    </a:ext>
                  </a:extLst>
                </a:gridCol>
                <a:gridCol w="832203">
                  <a:extLst>
                    <a:ext uri="{9D8B030D-6E8A-4147-A177-3AD203B41FA5}">
                      <a16:colId xmlns:a16="http://schemas.microsoft.com/office/drawing/2014/main" val="20002"/>
                    </a:ext>
                  </a:extLst>
                </a:gridCol>
                <a:gridCol w="1187891">
                  <a:extLst>
                    <a:ext uri="{9D8B030D-6E8A-4147-A177-3AD203B41FA5}">
                      <a16:colId xmlns:a16="http://schemas.microsoft.com/office/drawing/2014/main" val="20003"/>
                    </a:ext>
                  </a:extLst>
                </a:gridCol>
              </a:tblGrid>
              <a:tr h="645696">
                <a:tc>
                  <a:txBody>
                    <a:bodyPr/>
                    <a:lstStyle/>
                    <a:p>
                      <a:pPr marL="0" marR="0">
                        <a:lnSpc>
                          <a:spcPct val="115000"/>
                        </a:lnSpc>
                        <a:spcBef>
                          <a:spcPts val="0"/>
                        </a:spcBef>
                        <a:spcAft>
                          <a:spcPts val="1000"/>
                        </a:spcAft>
                      </a:pPr>
                      <a:r>
                        <a:rPr lang="en-US" sz="1100" b="1" dirty="0">
                          <a:effectLst/>
                          <a:latin typeface="Calibri"/>
                          <a:ea typeface="Calibri"/>
                          <a:cs typeface="Times New Roman"/>
                        </a:rPr>
                        <a:t>Blood Pressure</a:t>
                      </a:r>
                      <a:br>
                        <a:rPr lang="en-US" sz="1100" b="1" dirty="0">
                          <a:effectLst/>
                          <a:latin typeface="Calibri"/>
                          <a:ea typeface="Calibri"/>
                          <a:cs typeface="Times New Roman"/>
                        </a:rPr>
                      </a:br>
                      <a:r>
                        <a:rPr lang="en-US" sz="1100" b="1" dirty="0">
                          <a:effectLst/>
                          <a:latin typeface="Calibri"/>
                          <a:ea typeface="Calibri"/>
                          <a:cs typeface="Times New Roman"/>
                        </a:rPr>
                        <a:t>Category</a:t>
                      </a:r>
                      <a:endParaRPr lang="en-US" sz="1100" dirty="0">
                        <a:effectLst/>
                        <a:latin typeface="Calibri"/>
                        <a:ea typeface="Calibri"/>
                        <a:cs typeface="Times New Roman"/>
                      </a:endParaRPr>
                    </a:p>
                  </a:txBody>
                  <a:tcPr marL="44075" marR="44075" marT="44075" marB="44075" anchor="ctr">
                    <a:lnL>
                      <a:noFill/>
                    </a:lnL>
                    <a:lnR>
                      <a:noFill/>
                    </a:lnR>
                    <a:lnT>
                      <a:noFill/>
                    </a:lnT>
                    <a:lnB>
                      <a:noFill/>
                    </a:lnB>
                    <a:solidFill>
                      <a:srgbClr val="E1F2E0"/>
                    </a:solidFill>
                  </a:tcPr>
                </a:tc>
                <a:tc>
                  <a:txBody>
                    <a:bodyPr/>
                    <a:lstStyle/>
                    <a:p>
                      <a:pPr marL="0" marR="0">
                        <a:lnSpc>
                          <a:spcPct val="115000"/>
                        </a:lnSpc>
                        <a:spcBef>
                          <a:spcPts val="0"/>
                        </a:spcBef>
                        <a:spcAft>
                          <a:spcPts val="1000"/>
                        </a:spcAft>
                      </a:pPr>
                      <a:r>
                        <a:rPr lang="en-US" sz="1100" b="1">
                          <a:effectLst/>
                          <a:latin typeface="Calibri"/>
                          <a:ea typeface="Calibri"/>
                          <a:cs typeface="Times New Roman"/>
                        </a:rPr>
                        <a:t>Systolic</a:t>
                      </a:r>
                      <a:br>
                        <a:rPr lang="en-US" sz="1100" b="1">
                          <a:effectLst/>
                          <a:latin typeface="Calibri"/>
                          <a:ea typeface="Calibri"/>
                          <a:cs typeface="Times New Roman"/>
                        </a:rPr>
                      </a:br>
                      <a:r>
                        <a:rPr lang="en-US" sz="1100" b="1">
                          <a:effectLst/>
                          <a:latin typeface="Calibri"/>
                          <a:ea typeface="Calibri"/>
                          <a:cs typeface="Times New Roman"/>
                        </a:rPr>
                        <a:t>mm Hg (upper #)</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E1F2E0"/>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 </a:t>
                      </a:r>
                    </a:p>
                  </a:txBody>
                  <a:tcPr marL="44075" marR="44075" marT="44075" marB="44075" anchor="ctr">
                    <a:lnL>
                      <a:noFill/>
                    </a:lnL>
                    <a:lnR>
                      <a:noFill/>
                    </a:lnR>
                    <a:lnT>
                      <a:noFill/>
                    </a:lnT>
                    <a:lnB>
                      <a:noFill/>
                    </a:lnB>
                    <a:solidFill>
                      <a:srgbClr val="E1F2E0"/>
                    </a:solidFill>
                  </a:tcPr>
                </a:tc>
                <a:tc>
                  <a:txBody>
                    <a:bodyPr/>
                    <a:lstStyle/>
                    <a:p>
                      <a:pPr marL="0" marR="0">
                        <a:lnSpc>
                          <a:spcPct val="115000"/>
                        </a:lnSpc>
                        <a:spcBef>
                          <a:spcPts val="0"/>
                        </a:spcBef>
                        <a:spcAft>
                          <a:spcPts val="1000"/>
                        </a:spcAft>
                      </a:pPr>
                      <a:r>
                        <a:rPr lang="en-US" sz="1100" b="1" dirty="0">
                          <a:effectLst/>
                          <a:latin typeface="Calibri"/>
                          <a:ea typeface="Calibri"/>
                          <a:cs typeface="Times New Roman"/>
                        </a:rPr>
                        <a:t>Diastolic</a:t>
                      </a:r>
                      <a:br>
                        <a:rPr lang="en-US" sz="1100" b="1" dirty="0">
                          <a:effectLst/>
                          <a:latin typeface="Calibri"/>
                          <a:ea typeface="Calibri"/>
                          <a:cs typeface="Times New Roman"/>
                        </a:rPr>
                      </a:br>
                      <a:r>
                        <a:rPr lang="en-US" sz="1100" b="1" dirty="0">
                          <a:effectLst/>
                          <a:latin typeface="Calibri"/>
                          <a:ea typeface="Calibri"/>
                          <a:cs typeface="Times New Roman"/>
                        </a:rPr>
                        <a:t>mm Hg (lower #)</a:t>
                      </a:r>
                      <a:endParaRPr lang="en-US" sz="1100" dirty="0">
                        <a:effectLst/>
                        <a:latin typeface="Calibri"/>
                        <a:ea typeface="Calibri"/>
                        <a:cs typeface="Times New Roman"/>
                      </a:endParaRPr>
                    </a:p>
                  </a:txBody>
                  <a:tcPr marL="44075" marR="44075" marT="44075" marB="44075" anchor="ctr">
                    <a:lnL>
                      <a:noFill/>
                    </a:lnL>
                    <a:lnR>
                      <a:noFill/>
                    </a:lnR>
                    <a:lnT>
                      <a:noFill/>
                    </a:lnT>
                    <a:lnB>
                      <a:noFill/>
                    </a:lnB>
                    <a:solidFill>
                      <a:srgbClr val="E1F2E0"/>
                    </a:solidFill>
                  </a:tcPr>
                </a:tc>
                <a:extLst>
                  <a:ext uri="{0D108BD9-81ED-4DB2-BD59-A6C34878D82A}">
                    <a16:rowId xmlns:a16="http://schemas.microsoft.com/office/drawing/2014/main" val="10000"/>
                  </a:ext>
                </a:extLst>
              </a:tr>
              <a:tr h="273998">
                <a:tc>
                  <a:txBody>
                    <a:bodyPr/>
                    <a:lstStyle/>
                    <a:p>
                      <a:pPr marL="0" marR="0">
                        <a:lnSpc>
                          <a:spcPct val="115000"/>
                        </a:lnSpc>
                        <a:spcBef>
                          <a:spcPts val="0"/>
                        </a:spcBef>
                        <a:spcAft>
                          <a:spcPts val="1000"/>
                        </a:spcAft>
                      </a:pPr>
                      <a:r>
                        <a:rPr lang="en-US" sz="1100" b="1">
                          <a:effectLst/>
                          <a:latin typeface="Calibri"/>
                          <a:ea typeface="Calibri"/>
                          <a:cs typeface="Times New Roman"/>
                        </a:rPr>
                        <a:t>Normal</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1EBC16"/>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less than </a:t>
                      </a:r>
                      <a:r>
                        <a:rPr lang="en-US" sz="1100" b="1">
                          <a:effectLst/>
                          <a:latin typeface="Calibri"/>
                          <a:ea typeface="Calibri"/>
                          <a:cs typeface="Times New Roman"/>
                        </a:rPr>
                        <a:t>120</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1EBC16"/>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and</a:t>
                      </a:r>
                    </a:p>
                  </a:txBody>
                  <a:tcPr marL="44075" marR="44075" marT="44075" marB="44075" anchor="ctr">
                    <a:lnL>
                      <a:noFill/>
                    </a:lnL>
                    <a:lnR>
                      <a:noFill/>
                    </a:lnR>
                    <a:lnT>
                      <a:noFill/>
                    </a:lnT>
                    <a:lnB>
                      <a:noFill/>
                    </a:lnB>
                    <a:solidFill>
                      <a:srgbClr val="1EBC16"/>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less than </a:t>
                      </a:r>
                      <a:r>
                        <a:rPr lang="en-US" sz="1100" b="1">
                          <a:effectLst/>
                          <a:latin typeface="Calibri"/>
                          <a:ea typeface="Calibri"/>
                          <a:cs typeface="Times New Roman"/>
                        </a:rPr>
                        <a:t>80</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1EBC16"/>
                    </a:solidFill>
                  </a:tcPr>
                </a:tc>
                <a:extLst>
                  <a:ext uri="{0D108BD9-81ED-4DB2-BD59-A6C34878D82A}">
                    <a16:rowId xmlns:a16="http://schemas.microsoft.com/office/drawing/2014/main" val="10001"/>
                  </a:ext>
                </a:extLst>
              </a:tr>
              <a:tr h="459847">
                <a:tc>
                  <a:txBody>
                    <a:bodyPr/>
                    <a:lstStyle/>
                    <a:p>
                      <a:pPr marL="0" marR="0">
                        <a:lnSpc>
                          <a:spcPct val="115000"/>
                        </a:lnSpc>
                        <a:spcBef>
                          <a:spcPts val="0"/>
                        </a:spcBef>
                        <a:spcAft>
                          <a:spcPts val="1000"/>
                        </a:spcAft>
                      </a:pPr>
                      <a:r>
                        <a:rPr lang="en-US" sz="1100" b="1" dirty="0">
                          <a:effectLst/>
                          <a:latin typeface="Calibri"/>
                          <a:ea typeface="Calibri"/>
                          <a:cs typeface="Times New Roman"/>
                        </a:rPr>
                        <a:t>Prehypertension</a:t>
                      </a:r>
                      <a:endParaRPr lang="en-US" sz="1100" dirty="0">
                        <a:effectLst/>
                        <a:latin typeface="Calibri"/>
                        <a:ea typeface="Calibri"/>
                        <a:cs typeface="Times New Roman"/>
                      </a:endParaRPr>
                    </a:p>
                  </a:txBody>
                  <a:tcPr marL="44075" marR="44075" marT="44075" marB="44075" anchor="ctr">
                    <a:lnL>
                      <a:noFill/>
                    </a:lnL>
                    <a:lnR>
                      <a:noFill/>
                    </a:lnR>
                    <a:lnT>
                      <a:noFill/>
                    </a:lnT>
                    <a:lnB>
                      <a:noFill/>
                    </a:lnB>
                    <a:solidFill>
                      <a:srgbClr val="FCFF4C"/>
                    </a:solidFill>
                  </a:tcPr>
                </a:tc>
                <a:tc>
                  <a:txBody>
                    <a:bodyPr/>
                    <a:lstStyle/>
                    <a:p>
                      <a:pPr marL="0" marR="0">
                        <a:lnSpc>
                          <a:spcPct val="115000"/>
                        </a:lnSpc>
                        <a:spcBef>
                          <a:spcPts val="0"/>
                        </a:spcBef>
                        <a:spcAft>
                          <a:spcPts val="1000"/>
                        </a:spcAft>
                      </a:pPr>
                      <a:r>
                        <a:rPr lang="en-US" sz="1100" b="1">
                          <a:effectLst/>
                          <a:latin typeface="Calibri"/>
                          <a:ea typeface="Calibri"/>
                          <a:cs typeface="Times New Roman"/>
                        </a:rPr>
                        <a:t>120</a:t>
                      </a:r>
                      <a:r>
                        <a:rPr lang="en-US" sz="1100">
                          <a:effectLst/>
                          <a:latin typeface="Calibri"/>
                          <a:ea typeface="Calibri"/>
                          <a:cs typeface="Times New Roman"/>
                        </a:rPr>
                        <a:t> – </a:t>
                      </a:r>
                      <a:r>
                        <a:rPr lang="en-US" sz="1100" b="1">
                          <a:effectLst/>
                          <a:latin typeface="Calibri"/>
                          <a:ea typeface="Calibri"/>
                          <a:cs typeface="Times New Roman"/>
                        </a:rPr>
                        <a:t>139</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FCFF4C"/>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or</a:t>
                      </a:r>
                    </a:p>
                  </a:txBody>
                  <a:tcPr marL="44075" marR="44075" marT="44075" marB="44075" anchor="ctr">
                    <a:lnL>
                      <a:noFill/>
                    </a:lnL>
                    <a:lnR>
                      <a:noFill/>
                    </a:lnR>
                    <a:lnT>
                      <a:noFill/>
                    </a:lnT>
                    <a:lnB>
                      <a:noFill/>
                    </a:lnB>
                    <a:solidFill>
                      <a:srgbClr val="FCFF4C"/>
                    </a:solidFill>
                  </a:tcPr>
                </a:tc>
                <a:tc>
                  <a:txBody>
                    <a:bodyPr/>
                    <a:lstStyle/>
                    <a:p>
                      <a:pPr marL="0" marR="0">
                        <a:lnSpc>
                          <a:spcPct val="115000"/>
                        </a:lnSpc>
                        <a:spcBef>
                          <a:spcPts val="0"/>
                        </a:spcBef>
                        <a:spcAft>
                          <a:spcPts val="1000"/>
                        </a:spcAft>
                      </a:pPr>
                      <a:r>
                        <a:rPr lang="en-US" sz="1100" b="1" dirty="0">
                          <a:effectLst/>
                          <a:latin typeface="Calibri"/>
                          <a:ea typeface="Calibri"/>
                          <a:cs typeface="Times New Roman"/>
                        </a:rPr>
                        <a:t>80</a:t>
                      </a:r>
                      <a:r>
                        <a:rPr lang="en-US" sz="1100" dirty="0">
                          <a:effectLst/>
                          <a:latin typeface="Calibri"/>
                          <a:ea typeface="Calibri"/>
                          <a:cs typeface="Times New Roman"/>
                        </a:rPr>
                        <a:t> – </a:t>
                      </a:r>
                      <a:r>
                        <a:rPr lang="en-US" sz="1100" b="1" dirty="0">
                          <a:effectLst/>
                          <a:latin typeface="Calibri"/>
                          <a:ea typeface="Calibri"/>
                          <a:cs typeface="Times New Roman"/>
                        </a:rPr>
                        <a:t>89</a:t>
                      </a:r>
                      <a:endParaRPr lang="en-US" sz="1100" dirty="0">
                        <a:effectLst/>
                        <a:latin typeface="Calibri"/>
                        <a:ea typeface="Calibri"/>
                        <a:cs typeface="Times New Roman"/>
                      </a:endParaRPr>
                    </a:p>
                  </a:txBody>
                  <a:tcPr marL="44075" marR="44075" marT="44075" marB="44075" anchor="ctr">
                    <a:lnL>
                      <a:noFill/>
                    </a:lnL>
                    <a:lnR>
                      <a:noFill/>
                    </a:lnR>
                    <a:lnT>
                      <a:noFill/>
                    </a:lnT>
                    <a:lnB>
                      <a:noFill/>
                    </a:lnB>
                    <a:solidFill>
                      <a:srgbClr val="FCFF4C"/>
                    </a:solidFill>
                  </a:tcPr>
                </a:tc>
                <a:extLst>
                  <a:ext uri="{0D108BD9-81ED-4DB2-BD59-A6C34878D82A}">
                    <a16:rowId xmlns:a16="http://schemas.microsoft.com/office/drawing/2014/main" val="10002"/>
                  </a:ext>
                </a:extLst>
              </a:tr>
              <a:tr h="831544">
                <a:tc>
                  <a:txBody>
                    <a:bodyPr/>
                    <a:lstStyle/>
                    <a:p>
                      <a:pPr marL="0" marR="0">
                        <a:lnSpc>
                          <a:spcPct val="115000"/>
                        </a:lnSpc>
                        <a:spcBef>
                          <a:spcPts val="0"/>
                        </a:spcBef>
                        <a:spcAft>
                          <a:spcPts val="1000"/>
                        </a:spcAft>
                      </a:pPr>
                      <a:r>
                        <a:rPr lang="en-US" sz="1100" b="1">
                          <a:effectLst/>
                          <a:latin typeface="Calibri"/>
                          <a:ea typeface="Calibri"/>
                          <a:cs typeface="Times New Roman"/>
                        </a:rPr>
                        <a:t>High Blood Pressure</a:t>
                      </a:r>
                      <a:br>
                        <a:rPr lang="en-US" sz="1100" b="1">
                          <a:effectLst/>
                          <a:latin typeface="Calibri"/>
                          <a:ea typeface="Calibri"/>
                          <a:cs typeface="Times New Roman"/>
                        </a:rPr>
                      </a:br>
                      <a:r>
                        <a:rPr lang="en-US" sz="1100" b="1">
                          <a:effectLst/>
                          <a:latin typeface="Calibri"/>
                          <a:ea typeface="Calibri"/>
                          <a:cs typeface="Times New Roman"/>
                        </a:rPr>
                        <a:t>(Hypertension) Stage 1</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FF9315"/>
                    </a:solidFill>
                  </a:tcPr>
                </a:tc>
                <a:tc>
                  <a:txBody>
                    <a:bodyPr/>
                    <a:lstStyle/>
                    <a:p>
                      <a:pPr marL="0" marR="0">
                        <a:lnSpc>
                          <a:spcPct val="115000"/>
                        </a:lnSpc>
                        <a:spcBef>
                          <a:spcPts val="0"/>
                        </a:spcBef>
                        <a:spcAft>
                          <a:spcPts val="1000"/>
                        </a:spcAft>
                      </a:pPr>
                      <a:r>
                        <a:rPr lang="en-US" sz="1100" b="1">
                          <a:effectLst/>
                          <a:latin typeface="Calibri"/>
                          <a:ea typeface="Calibri"/>
                          <a:cs typeface="Times New Roman"/>
                        </a:rPr>
                        <a:t>140</a:t>
                      </a:r>
                      <a:r>
                        <a:rPr lang="en-US" sz="1100">
                          <a:effectLst/>
                          <a:latin typeface="Calibri"/>
                          <a:ea typeface="Calibri"/>
                          <a:cs typeface="Times New Roman"/>
                        </a:rPr>
                        <a:t> – </a:t>
                      </a:r>
                      <a:r>
                        <a:rPr lang="en-US" sz="1100" b="1">
                          <a:effectLst/>
                          <a:latin typeface="Calibri"/>
                          <a:ea typeface="Calibri"/>
                          <a:cs typeface="Times New Roman"/>
                        </a:rPr>
                        <a:t>159</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FF9315"/>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or</a:t>
                      </a:r>
                    </a:p>
                  </a:txBody>
                  <a:tcPr marL="44075" marR="44075" marT="44075" marB="44075" anchor="ctr">
                    <a:lnL>
                      <a:noFill/>
                    </a:lnL>
                    <a:lnR>
                      <a:noFill/>
                    </a:lnR>
                    <a:lnT>
                      <a:noFill/>
                    </a:lnT>
                    <a:lnB>
                      <a:noFill/>
                    </a:lnB>
                    <a:solidFill>
                      <a:srgbClr val="FF9315"/>
                    </a:solidFill>
                  </a:tcPr>
                </a:tc>
                <a:tc>
                  <a:txBody>
                    <a:bodyPr/>
                    <a:lstStyle/>
                    <a:p>
                      <a:pPr marL="0" marR="0">
                        <a:lnSpc>
                          <a:spcPct val="115000"/>
                        </a:lnSpc>
                        <a:spcBef>
                          <a:spcPts val="0"/>
                        </a:spcBef>
                        <a:spcAft>
                          <a:spcPts val="1000"/>
                        </a:spcAft>
                      </a:pPr>
                      <a:r>
                        <a:rPr lang="en-US" sz="1100" b="1">
                          <a:effectLst/>
                          <a:latin typeface="Calibri"/>
                          <a:ea typeface="Calibri"/>
                          <a:cs typeface="Times New Roman"/>
                        </a:rPr>
                        <a:t>90</a:t>
                      </a:r>
                      <a:r>
                        <a:rPr lang="en-US" sz="1100">
                          <a:effectLst/>
                          <a:latin typeface="Calibri"/>
                          <a:ea typeface="Calibri"/>
                          <a:cs typeface="Times New Roman"/>
                        </a:rPr>
                        <a:t> – </a:t>
                      </a:r>
                      <a:r>
                        <a:rPr lang="en-US" sz="1100" b="1">
                          <a:effectLst/>
                          <a:latin typeface="Calibri"/>
                          <a:ea typeface="Calibri"/>
                          <a:cs typeface="Times New Roman"/>
                        </a:rPr>
                        <a:t>99</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FF9315"/>
                    </a:solidFill>
                  </a:tcPr>
                </a:tc>
                <a:extLst>
                  <a:ext uri="{0D108BD9-81ED-4DB2-BD59-A6C34878D82A}">
                    <a16:rowId xmlns:a16="http://schemas.microsoft.com/office/drawing/2014/main" val="10003"/>
                  </a:ext>
                </a:extLst>
              </a:tr>
              <a:tr h="831544">
                <a:tc>
                  <a:txBody>
                    <a:bodyPr/>
                    <a:lstStyle/>
                    <a:p>
                      <a:pPr marL="0" marR="0">
                        <a:lnSpc>
                          <a:spcPct val="115000"/>
                        </a:lnSpc>
                        <a:spcBef>
                          <a:spcPts val="0"/>
                        </a:spcBef>
                        <a:spcAft>
                          <a:spcPts val="1000"/>
                        </a:spcAft>
                      </a:pPr>
                      <a:r>
                        <a:rPr lang="en-US" sz="1100" b="1">
                          <a:effectLst/>
                          <a:latin typeface="Calibri"/>
                          <a:ea typeface="Calibri"/>
                          <a:cs typeface="Times New Roman"/>
                        </a:rPr>
                        <a:t>High Blood Pressure</a:t>
                      </a:r>
                      <a:br>
                        <a:rPr lang="en-US" sz="1100" b="1">
                          <a:effectLst/>
                          <a:latin typeface="Calibri"/>
                          <a:ea typeface="Calibri"/>
                          <a:cs typeface="Times New Roman"/>
                        </a:rPr>
                      </a:br>
                      <a:r>
                        <a:rPr lang="en-US" sz="1100" b="1">
                          <a:effectLst/>
                          <a:latin typeface="Calibri"/>
                          <a:ea typeface="Calibri"/>
                          <a:cs typeface="Times New Roman"/>
                        </a:rPr>
                        <a:t>(Hypertension) Stage 2</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FD4A0E"/>
                    </a:solidFill>
                  </a:tcPr>
                </a:tc>
                <a:tc>
                  <a:txBody>
                    <a:bodyPr/>
                    <a:lstStyle/>
                    <a:p>
                      <a:pPr marL="0" marR="0">
                        <a:lnSpc>
                          <a:spcPct val="115000"/>
                        </a:lnSpc>
                        <a:spcBef>
                          <a:spcPts val="0"/>
                        </a:spcBef>
                        <a:spcAft>
                          <a:spcPts val="1000"/>
                        </a:spcAft>
                      </a:pPr>
                      <a:r>
                        <a:rPr lang="en-US" sz="1100" b="1">
                          <a:effectLst/>
                          <a:latin typeface="Calibri"/>
                          <a:ea typeface="Calibri"/>
                          <a:cs typeface="Times New Roman"/>
                        </a:rPr>
                        <a:t>160</a:t>
                      </a:r>
                      <a:r>
                        <a:rPr lang="en-US" sz="1100">
                          <a:effectLst/>
                          <a:latin typeface="Calibri"/>
                          <a:ea typeface="Calibri"/>
                          <a:cs typeface="Times New Roman"/>
                        </a:rPr>
                        <a:t> or higher</a:t>
                      </a:r>
                    </a:p>
                  </a:txBody>
                  <a:tcPr marL="44075" marR="44075" marT="44075" marB="44075" anchor="ctr">
                    <a:lnL>
                      <a:noFill/>
                    </a:lnL>
                    <a:lnR>
                      <a:noFill/>
                    </a:lnR>
                    <a:lnT>
                      <a:noFill/>
                    </a:lnT>
                    <a:lnB>
                      <a:noFill/>
                    </a:lnB>
                    <a:solidFill>
                      <a:srgbClr val="FD4A0E"/>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or</a:t>
                      </a:r>
                    </a:p>
                  </a:txBody>
                  <a:tcPr marL="44075" marR="44075" marT="44075" marB="44075" anchor="ctr">
                    <a:lnL>
                      <a:noFill/>
                    </a:lnL>
                    <a:lnR>
                      <a:noFill/>
                    </a:lnR>
                    <a:lnT>
                      <a:noFill/>
                    </a:lnT>
                    <a:lnB>
                      <a:noFill/>
                    </a:lnB>
                    <a:solidFill>
                      <a:srgbClr val="FD4A0E"/>
                    </a:solidFill>
                  </a:tcPr>
                </a:tc>
                <a:tc>
                  <a:txBody>
                    <a:bodyPr/>
                    <a:lstStyle/>
                    <a:p>
                      <a:pPr marL="0" marR="0">
                        <a:lnSpc>
                          <a:spcPct val="115000"/>
                        </a:lnSpc>
                        <a:spcBef>
                          <a:spcPts val="0"/>
                        </a:spcBef>
                        <a:spcAft>
                          <a:spcPts val="1000"/>
                        </a:spcAft>
                      </a:pPr>
                      <a:r>
                        <a:rPr lang="en-US" sz="1100" b="1">
                          <a:effectLst/>
                          <a:latin typeface="Calibri"/>
                          <a:ea typeface="Calibri"/>
                          <a:cs typeface="Times New Roman"/>
                        </a:rPr>
                        <a:t>100</a:t>
                      </a:r>
                      <a:r>
                        <a:rPr lang="en-US" sz="1100">
                          <a:effectLst/>
                          <a:latin typeface="Calibri"/>
                          <a:ea typeface="Calibri"/>
                          <a:cs typeface="Times New Roman"/>
                        </a:rPr>
                        <a:t> or higher</a:t>
                      </a:r>
                    </a:p>
                  </a:txBody>
                  <a:tcPr marL="44075" marR="44075" marT="44075" marB="44075" anchor="ctr">
                    <a:lnL>
                      <a:noFill/>
                    </a:lnL>
                    <a:lnR>
                      <a:noFill/>
                    </a:lnR>
                    <a:lnT>
                      <a:noFill/>
                    </a:lnT>
                    <a:lnB>
                      <a:noFill/>
                    </a:lnB>
                    <a:solidFill>
                      <a:srgbClr val="FD4A0E"/>
                    </a:solidFill>
                  </a:tcPr>
                </a:tc>
                <a:extLst>
                  <a:ext uri="{0D108BD9-81ED-4DB2-BD59-A6C34878D82A}">
                    <a16:rowId xmlns:a16="http://schemas.microsoft.com/office/drawing/2014/main" val="10004"/>
                  </a:ext>
                </a:extLst>
              </a:tr>
              <a:tr h="831544">
                <a:tc>
                  <a:txBody>
                    <a:bodyPr/>
                    <a:lstStyle/>
                    <a:p>
                      <a:pPr marL="0" marR="0">
                        <a:lnSpc>
                          <a:spcPct val="115000"/>
                        </a:lnSpc>
                        <a:spcBef>
                          <a:spcPts val="0"/>
                        </a:spcBef>
                        <a:spcAft>
                          <a:spcPts val="1000"/>
                        </a:spcAft>
                      </a:pPr>
                      <a:r>
                        <a:rPr lang="en-US" sz="1100" b="1" u="sng">
                          <a:solidFill>
                            <a:srgbClr val="0000FF"/>
                          </a:solidFill>
                          <a:effectLst/>
                          <a:latin typeface="Calibri"/>
                          <a:ea typeface="Calibri"/>
                          <a:cs typeface="Times New Roman"/>
                          <a:hlinkClick r:id="rId2"/>
                        </a:rPr>
                        <a:t>Hypertensive Crisis</a:t>
                      </a:r>
                      <a:br>
                        <a:rPr lang="en-US" sz="1100" b="1">
                          <a:effectLst/>
                          <a:latin typeface="Calibri"/>
                          <a:ea typeface="Calibri"/>
                          <a:cs typeface="Times New Roman"/>
                        </a:rPr>
                      </a:br>
                      <a:r>
                        <a:rPr lang="en-US" sz="1100" b="1">
                          <a:effectLst/>
                          <a:latin typeface="Calibri"/>
                          <a:ea typeface="Calibri"/>
                          <a:cs typeface="Times New Roman"/>
                        </a:rPr>
                        <a:t>(Emergency care needed)</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E60008"/>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Higher than </a:t>
                      </a:r>
                      <a:r>
                        <a:rPr lang="en-US" sz="1100" b="1">
                          <a:effectLst/>
                          <a:latin typeface="Calibri"/>
                          <a:ea typeface="Calibri"/>
                          <a:cs typeface="Times New Roman"/>
                        </a:rPr>
                        <a:t>180</a:t>
                      </a:r>
                      <a:endParaRPr lang="en-US" sz="1100">
                        <a:effectLst/>
                        <a:latin typeface="Calibri"/>
                        <a:ea typeface="Calibri"/>
                        <a:cs typeface="Times New Roman"/>
                      </a:endParaRPr>
                    </a:p>
                  </a:txBody>
                  <a:tcPr marL="44075" marR="44075" marT="44075" marB="44075" anchor="ctr">
                    <a:lnL>
                      <a:noFill/>
                    </a:lnL>
                    <a:lnR>
                      <a:noFill/>
                    </a:lnR>
                    <a:lnT>
                      <a:noFill/>
                    </a:lnT>
                    <a:lnB>
                      <a:noFill/>
                    </a:lnB>
                    <a:solidFill>
                      <a:srgbClr val="E60008"/>
                    </a:solidFill>
                  </a:tcPr>
                </a:tc>
                <a:tc>
                  <a:txBody>
                    <a:bodyPr/>
                    <a:lstStyle/>
                    <a:p>
                      <a:pPr marL="0" marR="0">
                        <a:lnSpc>
                          <a:spcPct val="115000"/>
                        </a:lnSpc>
                        <a:spcBef>
                          <a:spcPts val="0"/>
                        </a:spcBef>
                        <a:spcAft>
                          <a:spcPts val="1000"/>
                        </a:spcAft>
                      </a:pPr>
                      <a:r>
                        <a:rPr lang="en-US" sz="1100">
                          <a:effectLst/>
                          <a:latin typeface="Calibri"/>
                          <a:ea typeface="Calibri"/>
                          <a:cs typeface="Times New Roman"/>
                        </a:rPr>
                        <a:t>or</a:t>
                      </a:r>
                    </a:p>
                  </a:txBody>
                  <a:tcPr marL="44075" marR="44075" marT="44075" marB="44075" anchor="ctr">
                    <a:lnL>
                      <a:noFill/>
                    </a:lnL>
                    <a:lnR>
                      <a:noFill/>
                    </a:lnR>
                    <a:lnT>
                      <a:noFill/>
                    </a:lnT>
                    <a:lnB>
                      <a:noFill/>
                    </a:lnB>
                    <a:solidFill>
                      <a:srgbClr val="E60008"/>
                    </a:solidFill>
                  </a:tcPr>
                </a:tc>
                <a:tc>
                  <a:txBody>
                    <a:bodyPr/>
                    <a:lstStyle/>
                    <a:p>
                      <a:pPr marL="0" marR="0">
                        <a:lnSpc>
                          <a:spcPct val="115000"/>
                        </a:lnSpc>
                        <a:spcBef>
                          <a:spcPts val="0"/>
                        </a:spcBef>
                        <a:spcAft>
                          <a:spcPts val="1000"/>
                        </a:spcAft>
                      </a:pPr>
                      <a:r>
                        <a:rPr lang="en-US" sz="1100" dirty="0">
                          <a:effectLst/>
                          <a:latin typeface="Calibri"/>
                          <a:ea typeface="Calibri"/>
                          <a:cs typeface="Times New Roman"/>
                        </a:rPr>
                        <a:t>Higher than </a:t>
                      </a:r>
                      <a:r>
                        <a:rPr lang="en-US" sz="1100" b="1" dirty="0">
                          <a:effectLst/>
                          <a:latin typeface="Calibri"/>
                          <a:ea typeface="Calibri"/>
                          <a:cs typeface="Times New Roman"/>
                        </a:rPr>
                        <a:t>110</a:t>
                      </a:r>
                      <a:endParaRPr lang="en-US" sz="1100" dirty="0">
                        <a:effectLst/>
                        <a:latin typeface="Calibri"/>
                        <a:ea typeface="Calibri"/>
                        <a:cs typeface="Times New Roman"/>
                      </a:endParaRPr>
                    </a:p>
                  </a:txBody>
                  <a:tcPr marL="44075" marR="44075" marT="44075" marB="44075" anchor="ctr">
                    <a:lnL>
                      <a:noFill/>
                    </a:lnL>
                    <a:lnR>
                      <a:noFill/>
                    </a:lnR>
                    <a:lnT>
                      <a:noFill/>
                    </a:lnT>
                    <a:lnB>
                      <a:noFill/>
                    </a:lnB>
                    <a:solidFill>
                      <a:srgbClr val="E60008"/>
                    </a:solidFill>
                  </a:tcPr>
                </a:tc>
                <a:extLst>
                  <a:ext uri="{0D108BD9-81ED-4DB2-BD59-A6C34878D82A}">
                    <a16:rowId xmlns:a16="http://schemas.microsoft.com/office/drawing/2014/main" val="10005"/>
                  </a:ext>
                </a:extLst>
              </a:tr>
            </a:tbl>
          </a:graphicData>
        </a:graphic>
      </p:graphicFrame>
      <p:sp>
        <p:nvSpPr>
          <p:cNvPr id="6" name="Content Placeholder 5"/>
          <p:cNvSpPr>
            <a:spLocks noGrp="1"/>
          </p:cNvSpPr>
          <p:nvPr>
            <p:ph sz="quarter" idx="4"/>
          </p:nvPr>
        </p:nvSpPr>
        <p:spPr>
          <a:xfrm>
            <a:off x="4953000" y="1828800"/>
            <a:ext cx="4041775" cy="3687763"/>
          </a:xfrm>
        </p:spPr>
        <p:txBody>
          <a:bodyPr>
            <a:normAutofit fontScale="55000" lnSpcReduction="20000"/>
          </a:bodyPr>
          <a:lstStyle/>
          <a:p>
            <a:pPr marL="109728" indent="0">
              <a:buNone/>
            </a:pPr>
            <a:r>
              <a:rPr lang="en-US" dirty="0"/>
              <a:t>	</a:t>
            </a:r>
          </a:p>
          <a:p>
            <a:r>
              <a:rPr lang="en-US" dirty="0"/>
              <a:t>Systolic</a:t>
            </a:r>
          </a:p>
          <a:p>
            <a:endParaRPr lang="en-US" dirty="0"/>
          </a:p>
          <a:p>
            <a:r>
              <a:rPr lang="en-US" dirty="0"/>
              <a:t>The top number, which is also the higher of the two numbers, measures the pressure in the arteries when the heart beats (when the heart muscle contracts).</a:t>
            </a:r>
          </a:p>
          <a:p>
            <a:pPr marL="109728" indent="0">
              <a:buNone/>
            </a:pPr>
            <a:r>
              <a:rPr lang="en-US" dirty="0"/>
              <a:t> </a:t>
            </a:r>
          </a:p>
          <a:p>
            <a:endParaRPr lang="en-US" dirty="0"/>
          </a:p>
          <a:p>
            <a:r>
              <a:rPr lang="en-US" dirty="0"/>
              <a:t>Diastolic</a:t>
            </a:r>
          </a:p>
          <a:p>
            <a:endParaRPr lang="en-US" dirty="0"/>
          </a:p>
          <a:p>
            <a:r>
              <a:rPr lang="en-US" dirty="0"/>
              <a:t>The bottom number, which is also the lower of the two numbers, measures the pressure in the arteries between heartbeats (when the heart muscle is resting between beats and refilling with blood).</a:t>
            </a:r>
          </a:p>
          <a:p>
            <a:endParaRPr lang="en-US" dirty="0"/>
          </a:p>
        </p:txBody>
      </p:sp>
      <p:sp>
        <p:nvSpPr>
          <p:cNvPr id="2" name="Title 1"/>
          <p:cNvSpPr>
            <a:spLocks noGrp="1"/>
          </p:cNvSpPr>
          <p:nvPr>
            <p:ph type="title"/>
          </p:nvPr>
        </p:nvSpPr>
        <p:spPr/>
        <p:txBody>
          <a:bodyPr>
            <a:normAutofit/>
          </a:bodyPr>
          <a:lstStyle/>
          <a:p>
            <a:pPr algn="ctr"/>
            <a:r>
              <a:rPr lang="en-US" sz="2800" dirty="0"/>
              <a:t>blood pressure chart </a:t>
            </a:r>
            <a:br>
              <a:rPr lang="en-US" sz="2800" dirty="0"/>
            </a:br>
            <a:r>
              <a:rPr lang="en-US" sz="2800" dirty="0"/>
              <a:t>by the American Heart Association.</a:t>
            </a:r>
          </a:p>
        </p:txBody>
      </p:sp>
    </p:spTree>
    <p:extLst>
      <p:ext uri="{BB962C8B-B14F-4D97-AF65-F5344CB8AC3E}">
        <p14:creationId xmlns:p14="http://schemas.microsoft.com/office/powerpoint/2010/main" val="306698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sz="3200" dirty="0">
                <a:latin typeface="Arial Rounded MT Bold" panose="020F0704030504030204" pitchFamily="34" charset="0"/>
              </a:rPr>
              <a:t>Elizabeth Wilson RMA CPT</a:t>
            </a:r>
          </a:p>
          <a:p>
            <a:pPr marL="109728" indent="0">
              <a:buNone/>
            </a:pPr>
            <a:r>
              <a:rPr lang="en-US" sz="3200" dirty="0">
                <a:latin typeface="Arial Rounded MT Bold" panose="020F0704030504030204" pitchFamily="34" charset="0"/>
              </a:rPr>
              <a:t>Laboratory Technician</a:t>
            </a:r>
          </a:p>
          <a:p>
            <a:pPr marL="109728" indent="0">
              <a:buNone/>
            </a:pPr>
            <a:endParaRPr lang="en-US" dirty="0"/>
          </a:p>
        </p:txBody>
      </p:sp>
      <p:sp>
        <p:nvSpPr>
          <p:cNvPr id="3" name="Title 2"/>
          <p:cNvSpPr>
            <a:spLocks noGrp="1"/>
          </p:cNvSpPr>
          <p:nvPr>
            <p:ph type="title"/>
          </p:nvPr>
        </p:nvSpPr>
        <p:spPr/>
        <p:txBody>
          <a:bodyPr>
            <a:normAutofit/>
          </a:bodyPr>
          <a:lstStyle/>
          <a:p>
            <a:r>
              <a:rPr lang="en-US" dirty="0"/>
              <a:t>MCHD Laboratory Professionals</a:t>
            </a:r>
          </a:p>
        </p:txBody>
      </p:sp>
    </p:spTree>
    <p:extLst>
      <p:ext uri="{BB962C8B-B14F-4D97-AF65-F5344CB8AC3E}">
        <p14:creationId xmlns:p14="http://schemas.microsoft.com/office/powerpoint/2010/main" val="311517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495" y="1676400"/>
            <a:ext cx="8229600" cy="4525963"/>
          </a:xfrm>
        </p:spPr>
        <p:txBody>
          <a:bodyPr/>
          <a:lstStyle/>
          <a:p>
            <a:pPr marL="109728" indent="0">
              <a:buNone/>
            </a:pPr>
            <a:r>
              <a:rPr lang="en-US" dirty="0"/>
              <a:t>Laboratory tests aid in determining the presence, extent, or absence of disease and monitor the effectiveness of treatment. 70 percent of patient's diagnosis and treatment, are based on laboratory test results.</a:t>
            </a:r>
          </a:p>
        </p:txBody>
      </p:sp>
      <p:sp>
        <p:nvSpPr>
          <p:cNvPr id="3" name="Title 2"/>
          <p:cNvSpPr>
            <a:spLocks noGrp="1"/>
          </p:cNvSpPr>
          <p:nvPr>
            <p:ph type="title"/>
          </p:nvPr>
        </p:nvSpPr>
        <p:spPr/>
        <p:txBody>
          <a:bodyPr>
            <a:noAutofit/>
          </a:bodyPr>
          <a:lstStyle/>
          <a:p>
            <a:pPr algn="ctr"/>
            <a:r>
              <a:rPr lang="en-US" sz="4000" dirty="0"/>
              <a:t> Laboratory Testing</a:t>
            </a:r>
          </a:p>
        </p:txBody>
      </p:sp>
      <p:pic>
        <p:nvPicPr>
          <p:cNvPr id="12290" name="Picture 2" descr="C:\Users\Sheila Metcalf\AppData\Local\Microsoft\Windows\Temporary Internet Files\Content.IE5\NTNPVZBL\disaes[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4292367"/>
            <a:ext cx="1582042"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Users\Sheila Metcalf\AppData\Local\Microsoft\Windows\Temporary Internet Files\Content.IE5\60EOQ8KM\doctor_clipart[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3429000"/>
            <a:ext cx="758190" cy="737904"/>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C:\Users\Sheila Metcalf\AppData\Local\Microsoft\Windows\Temporary Internet Files\Content.IE5\SBMJ6TAN\Tagxedo[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526" y="4101867"/>
            <a:ext cx="1905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456594"/>
            <a:ext cx="7127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476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Medical laboratory testing plays a crucial role in the detection, diagnosis and treatment of disease in patients. Doctors rely on laboratory testing results to make informed patient diagnoses. </a:t>
            </a:r>
          </a:p>
          <a:p>
            <a:pPr marL="109728" indent="0">
              <a:buNone/>
            </a:pPr>
            <a:endParaRPr lang="en-US" dirty="0"/>
          </a:p>
          <a:p>
            <a:pPr marL="109728" indent="0">
              <a:buNone/>
            </a:pPr>
            <a:r>
              <a:rPr lang="en-US" dirty="0"/>
              <a:t>Laboratory professionals contribute to wellness testing, guiding treatment, and monitoring patient progress.</a:t>
            </a:r>
          </a:p>
        </p:txBody>
      </p:sp>
      <p:sp>
        <p:nvSpPr>
          <p:cNvPr id="3" name="Title 2"/>
          <p:cNvSpPr>
            <a:spLocks noGrp="1"/>
          </p:cNvSpPr>
          <p:nvPr>
            <p:ph type="title"/>
          </p:nvPr>
        </p:nvSpPr>
        <p:spPr/>
        <p:txBody>
          <a:bodyPr>
            <a:noAutofit/>
          </a:bodyPr>
          <a:lstStyle/>
          <a:p>
            <a:pPr algn="ctr"/>
            <a:r>
              <a:rPr lang="en-US" sz="4000" dirty="0"/>
              <a:t>Lab Test </a:t>
            </a:r>
            <a:br>
              <a:rPr lang="en-US" sz="4000" dirty="0"/>
            </a:br>
            <a:r>
              <a:rPr lang="en-US" sz="4000" dirty="0"/>
              <a:t>Are Vital to Your Health</a:t>
            </a:r>
          </a:p>
        </p:txBody>
      </p:sp>
      <p:pic>
        <p:nvPicPr>
          <p:cNvPr id="11266" name="Picture 2" descr="C:\Users\Sheila Metcalf\AppData\Local\Microsoft\Windows\Temporary Internet Files\Content.IE5\60EOQ8KM\Ace2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3962400"/>
            <a:ext cx="1408176"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Users\Sheila Metcalf\AppData\Local\Microsoft\Windows\Temporary Internet Files\Content.IE5\10OS6FU4\important-notice-m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11222"/>
            <a:ext cx="927579" cy="637125"/>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C:\Users\Sheila Metcalf\AppData\Local\Microsoft\Windows\Temporary Internet Files\Content.IE5\NTNPVZBL\improve-your-heart-health-with-Ubiquino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3400" y="210685"/>
            <a:ext cx="8382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23" y="4114800"/>
            <a:ext cx="1146227"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205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399"/>
            <a:ext cx="8077200" cy="4795401"/>
          </a:xfrm>
        </p:spPr>
        <p:txBody>
          <a:bodyPr>
            <a:normAutofit fontScale="92500" lnSpcReduction="20000"/>
          </a:bodyPr>
          <a:lstStyle/>
          <a:p>
            <a:pPr>
              <a:buFont typeface="Wingdings" pitchFamily="2" charset="2"/>
              <a:buChar char="v"/>
            </a:pPr>
            <a:r>
              <a:rPr lang="en-US" sz="2400" dirty="0"/>
              <a:t>Pregnancy Testing</a:t>
            </a:r>
          </a:p>
          <a:p>
            <a:pPr>
              <a:buFont typeface="Wingdings" pitchFamily="2" charset="2"/>
              <a:buChar char="v"/>
            </a:pPr>
            <a:r>
              <a:rPr lang="en-US" sz="2400"/>
              <a:t>Prenatal care</a:t>
            </a:r>
            <a:endParaRPr lang="en-US" sz="2400" dirty="0"/>
          </a:p>
          <a:p>
            <a:pPr>
              <a:buFont typeface="Wingdings" pitchFamily="2" charset="2"/>
              <a:buChar char="v"/>
            </a:pPr>
            <a:r>
              <a:rPr lang="en-US" sz="2400" dirty="0"/>
              <a:t>Sickle Cell</a:t>
            </a:r>
          </a:p>
          <a:p>
            <a:pPr>
              <a:buFont typeface="Wingdings" pitchFamily="2" charset="2"/>
              <a:buChar char="v"/>
            </a:pPr>
            <a:r>
              <a:rPr lang="en-US" sz="2400" dirty="0"/>
              <a:t>RSV Testing for 18&amp;under</a:t>
            </a:r>
          </a:p>
          <a:p>
            <a:pPr>
              <a:buFont typeface="Wingdings" pitchFamily="2" charset="2"/>
              <a:buChar char="v"/>
            </a:pPr>
            <a:r>
              <a:rPr lang="en-US" sz="2400" dirty="0"/>
              <a:t>Strep Test </a:t>
            </a:r>
          </a:p>
          <a:p>
            <a:pPr>
              <a:buFont typeface="Wingdings" pitchFamily="2" charset="2"/>
              <a:buChar char="v"/>
            </a:pPr>
            <a:r>
              <a:rPr lang="en-US" sz="2400" dirty="0"/>
              <a:t>Hemoglobin</a:t>
            </a:r>
          </a:p>
          <a:p>
            <a:pPr>
              <a:buFont typeface="Wingdings" pitchFamily="2" charset="2"/>
              <a:buChar char="v"/>
            </a:pPr>
            <a:r>
              <a:rPr lang="en-US" sz="2400" dirty="0"/>
              <a:t>Blood Glucose</a:t>
            </a:r>
          </a:p>
          <a:p>
            <a:pPr>
              <a:buFont typeface="Wingdings" pitchFamily="2" charset="2"/>
              <a:buChar char="v"/>
            </a:pPr>
            <a:r>
              <a:rPr lang="en-US" sz="2400" dirty="0"/>
              <a:t>Glucose Tolerance Test (GTT)</a:t>
            </a:r>
          </a:p>
          <a:p>
            <a:pPr>
              <a:buFont typeface="Wingdings" pitchFamily="2" charset="2"/>
              <a:buChar char="v"/>
            </a:pPr>
            <a:r>
              <a:rPr lang="en-US" sz="2400" dirty="0"/>
              <a:t>Urine Drug Screening Test </a:t>
            </a:r>
          </a:p>
          <a:p>
            <a:pPr>
              <a:buFont typeface="Wingdings" pitchFamily="2" charset="2"/>
              <a:buChar char="v"/>
            </a:pPr>
            <a:r>
              <a:rPr lang="en-US" sz="2400" dirty="0"/>
              <a:t>Urinalysis</a:t>
            </a:r>
          </a:p>
          <a:p>
            <a:pPr>
              <a:buFont typeface="Wingdings" pitchFamily="2" charset="2"/>
              <a:buChar char="v"/>
            </a:pPr>
            <a:r>
              <a:rPr lang="en-US" sz="2400" dirty="0"/>
              <a:t>Wet Prep/Amine for Vaginal Infections (Yeast, and Trichomonas)</a:t>
            </a:r>
          </a:p>
          <a:p>
            <a:pPr>
              <a:buFont typeface="Wingdings" pitchFamily="2" charset="2"/>
              <a:buChar char="v"/>
            </a:pPr>
            <a:r>
              <a:rPr lang="en-US" sz="2400" dirty="0"/>
              <a:t>Fecal Occult Blood</a:t>
            </a:r>
          </a:p>
          <a:p>
            <a:pPr>
              <a:buFont typeface="Wingdings" pitchFamily="2" charset="2"/>
              <a:buChar char="v"/>
            </a:pPr>
            <a:r>
              <a:rPr lang="en-US" sz="2400" dirty="0"/>
              <a:t>Gonorrhea Cultures and Gram Stains</a:t>
            </a:r>
          </a:p>
          <a:p>
            <a:pPr>
              <a:buFont typeface="Wingdings" pitchFamily="2" charset="2"/>
              <a:buChar char="v"/>
            </a:pPr>
            <a:endParaRPr lang="en-US" sz="2400" dirty="0"/>
          </a:p>
          <a:p>
            <a:pPr marL="109728" indent="0">
              <a:buNone/>
            </a:pPr>
            <a:endParaRPr lang="en-US" sz="2400" dirty="0"/>
          </a:p>
          <a:p>
            <a:pPr>
              <a:buFont typeface="Wingdings" pitchFamily="2" charset="2"/>
              <a:buChar char="v"/>
            </a:pPr>
            <a:endParaRPr lang="en-US" sz="2400" dirty="0"/>
          </a:p>
          <a:p>
            <a:pPr>
              <a:buFont typeface="Wingdings" pitchFamily="2" charset="2"/>
              <a:buChar char="v"/>
            </a:pPr>
            <a:endParaRPr lang="en-US" sz="2400" dirty="0"/>
          </a:p>
        </p:txBody>
      </p:sp>
      <p:sp>
        <p:nvSpPr>
          <p:cNvPr id="3" name="Title 2"/>
          <p:cNvSpPr>
            <a:spLocks noGrp="1"/>
          </p:cNvSpPr>
          <p:nvPr>
            <p:ph type="title"/>
          </p:nvPr>
        </p:nvSpPr>
        <p:spPr/>
        <p:txBody>
          <a:bodyPr>
            <a:normAutofit fontScale="90000"/>
          </a:bodyPr>
          <a:lstStyle/>
          <a:p>
            <a:pPr algn="ctr"/>
            <a:r>
              <a:rPr lang="en-US" sz="4000" dirty="0"/>
              <a:t>Laboratory Testing</a:t>
            </a:r>
            <a:br>
              <a:rPr lang="en-US" sz="4000" dirty="0"/>
            </a:br>
            <a:endParaRPr lang="en-US" sz="4000" dirty="0"/>
          </a:p>
        </p:txBody>
      </p:sp>
      <p:pic>
        <p:nvPicPr>
          <p:cNvPr id="1029" name="Picture 5" descr="C:\Users\Sheila Metcalf\AppData\Local\Microsoft\Windows\INetCache\IE\D7N01SRJ\USMC-11162010-M-4178N-18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900" y="1871574"/>
            <a:ext cx="1076393" cy="71922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heila Metcalf\AppData\Local\Microsoft\Windows\INetCache\IE\FIWSMQ09\laboratory-yellow[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3338" y="301625"/>
            <a:ext cx="712787"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305800" cy="5181600"/>
          </a:xfrm>
        </p:spPr>
        <p:txBody>
          <a:bodyPr>
            <a:noAutofit/>
          </a:bodyPr>
          <a:lstStyle/>
          <a:p>
            <a:pPr>
              <a:buFont typeface="Wingdings" pitchFamily="2" charset="2"/>
              <a:buChar char="v"/>
            </a:pPr>
            <a:r>
              <a:rPr lang="en-US" dirty="0"/>
              <a:t>Gonorrhea/Chlamydia Testing </a:t>
            </a:r>
          </a:p>
          <a:p>
            <a:pPr>
              <a:buFont typeface="Wingdings" pitchFamily="2" charset="2"/>
              <a:buChar char="v"/>
            </a:pPr>
            <a:r>
              <a:rPr lang="en-US" dirty="0"/>
              <a:t>HIV</a:t>
            </a:r>
          </a:p>
          <a:p>
            <a:pPr>
              <a:buFont typeface="Wingdings" pitchFamily="2" charset="2"/>
              <a:buChar char="v"/>
            </a:pPr>
            <a:r>
              <a:rPr lang="en-US" dirty="0"/>
              <a:t>Syphilis</a:t>
            </a:r>
          </a:p>
          <a:p>
            <a:pPr>
              <a:buFont typeface="Wingdings" pitchFamily="2" charset="2"/>
              <a:buChar char="v"/>
            </a:pPr>
            <a:r>
              <a:rPr lang="en-US" dirty="0"/>
              <a:t>Hepatitis B</a:t>
            </a:r>
          </a:p>
          <a:p>
            <a:pPr>
              <a:buFont typeface="Wingdings" pitchFamily="2" charset="2"/>
              <a:buChar char="v"/>
            </a:pPr>
            <a:r>
              <a:rPr lang="en-US" dirty="0"/>
              <a:t>Hepatitis C</a:t>
            </a:r>
          </a:p>
          <a:p>
            <a:pPr>
              <a:buFont typeface="Wingdings" pitchFamily="2" charset="2"/>
              <a:buChar char="v"/>
            </a:pPr>
            <a:r>
              <a:rPr lang="en-US" dirty="0"/>
              <a:t>Rubella</a:t>
            </a:r>
          </a:p>
          <a:p>
            <a:pPr>
              <a:buFont typeface="Wingdings" pitchFamily="2" charset="2"/>
              <a:buChar char="v"/>
            </a:pPr>
            <a:r>
              <a:rPr lang="en-US" dirty="0"/>
              <a:t>Pertussis</a:t>
            </a:r>
          </a:p>
          <a:p>
            <a:pPr>
              <a:buFont typeface="Wingdings" pitchFamily="2" charset="2"/>
              <a:buChar char="v"/>
            </a:pPr>
            <a:r>
              <a:rPr lang="en-US" dirty="0"/>
              <a:t>PAP Screening</a:t>
            </a:r>
          </a:p>
          <a:p>
            <a:pPr>
              <a:buFont typeface="Wingdings" pitchFamily="2" charset="2"/>
              <a:buChar char="v"/>
            </a:pPr>
            <a:r>
              <a:rPr lang="en-US" dirty="0"/>
              <a:t>Colposcopy</a:t>
            </a:r>
          </a:p>
          <a:p>
            <a:pPr>
              <a:buFont typeface="Wingdings" pitchFamily="2" charset="2"/>
              <a:buChar char="v"/>
            </a:pPr>
            <a:r>
              <a:rPr lang="en-US" dirty="0"/>
              <a:t>ABO and Rh Testing (Maternity Only)</a:t>
            </a:r>
          </a:p>
          <a:p>
            <a:pPr>
              <a:buFont typeface="Wingdings" pitchFamily="2" charset="2"/>
              <a:buChar char="v"/>
            </a:pPr>
            <a:r>
              <a:rPr lang="en-US" dirty="0"/>
              <a:t>Antibody Screening (Maternity Only)</a:t>
            </a:r>
          </a:p>
          <a:p>
            <a:pPr>
              <a:buFont typeface="Wingdings" pitchFamily="2" charset="2"/>
              <a:buChar char="v"/>
            </a:pPr>
            <a:r>
              <a:rPr lang="en-US" dirty="0"/>
              <a:t>Varicella Titer</a:t>
            </a:r>
          </a:p>
          <a:p>
            <a:pPr>
              <a:buNone/>
            </a:pPr>
            <a:endParaRPr lang="en-US" sz="2400" dirty="0"/>
          </a:p>
          <a:p>
            <a:pPr>
              <a:buFont typeface="Wingdings" pitchFamily="2" charset="2"/>
              <a:buChar char="v"/>
            </a:pPr>
            <a:endParaRPr lang="en-US" sz="2400" dirty="0"/>
          </a:p>
          <a:p>
            <a:pPr>
              <a:buFont typeface="Wingdings" pitchFamily="2" charset="2"/>
              <a:buChar char="v"/>
            </a:pPr>
            <a:endParaRPr lang="en-US" sz="2400" dirty="0"/>
          </a:p>
        </p:txBody>
      </p:sp>
      <p:sp>
        <p:nvSpPr>
          <p:cNvPr id="3" name="Title 2"/>
          <p:cNvSpPr>
            <a:spLocks noGrp="1"/>
          </p:cNvSpPr>
          <p:nvPr>
            <p:ph type="title"/>
          </p:nvPr>
        </p:nvSpPr>
        <p:spPr>
          <a:xfrm>
            <a:off x="457200" y="152400"/>
            <a:ext cx="8229600" cy="1143000"/>
          </a:xfrm>
        </p:spPr>
        <p:txBody>
          <a:bodyPr>
            <a:normAutofit fontScale="90000"/>
          </a:bodyPr>
          <a:lstStyle/>
          <a:p>
            <a:pPr algn="ctr"/>
            <a:r>
              <a:rPr lang="en-US" sz="4000" dirty="0"/>
              <a:t>  Laboratory Test</a:t>
            </a:r>
            <a:br>
              <a:rPr lang="en-US" sz="4000" dirty="0"/>
            </a:br>
            <a:endParaRPr lang="en-US" dirty="0"/>
          </a:p>
        </p:txBody>
      </p:sp>
      <p:pic>
        <p:nvPicPr>
          <p:cNvPr id="9218" name="Picture 2" descr="C:\Users\Sheila Metcalf\AppData\Local\Microsoft\Windows\Temporary Internet Files\Content.IE5\SBMJ6TAN\Análisis-de-sang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3164" y="5193617"/>
            <a:ext cx="1579880" cy="888683"/>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Sheila Metcalf\AppData\Local\Microsoft\Windows\Temporary Internet Files\Content.IE5\SBMJ6TAN\3391469181_89c8ee69b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209800"/>
            <a:ext cx="1304544" cy="13837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53000"/>
          </a:xfrm>
        </p:spPr>
        <p:txBody>
          <a:bodyPr>
            <a:normAutofit/>
          </a:bodyPr>
          <a:lstStyle/>
          <a:p>
            <a:pPr>
              <a:buNone/>
            </a:pPr>
            <a:endParaRPr lang="en-US" dirty="0"/>
          </a:p>
          <a:p>
            <a:pPr>
              <a:buNone/>
            </a:pPr>
            <a:r>
              <a:rPr lang="en-US" dirty="0"/>
              <a:t>  </a:t>
            </a:r>
          </a:p>
          <a:p>
            <a:pPr>
              <a:buNone/>
            </a:pPr>
            <a:r>
              <a:rPr lang="en-US" dirty="0"/>
              <a:t> Laboratory services for our Maternal Health patients:</a:t>
            </a:r>
          </a:p>
          <a:p>
            <a:pPr>
              <a:buFont typeface="Wingdings" pitchFamily="2" charset="2"/>
              <a:buChar char="v"/>
            </a:pPr>
            <a:r>
              <a:rPr lang="en-US" sz="1600" b="1" dirty="0"/>
              <a:t>Hemoglobin</a:t>
            </a:r>
          </a:p>
          <a:p>
            <a:pPr>
              <a:buFont typeface="Wingdings" pitchFamily="2" charset="2"/>
              <a:buChar char="v"/>
            </a:pPr>
            <a:r>
              <a:rPr lang="en-US" sz="1600" b="1" dirty="0"/>
              <a:t>Urinalysis</a:t>
            </a:r>
          </a:p>
          <a:p>
            <a:pPr>
              <a:buFont typeface="Wingdings" pitchFamily="2" charset="2"/>
              <a:buChar char="v"/>
            </a:pPr>
            <a:r>
              <a:rPr lang="en-US" sz="1600" b="1" dirty="0"/>
              <a:t>Wet Prep w/ Amine</a:t>
            </a:r>
          </a:p>
          <a:p>
            <a:pPr>
              <a:buFont typeface="Wingdings" pitchFamily="2" charset="2"/>
              <a:buChar char="v"/>
            </a:pPr>
            <a:r>
              <a:rPr lang="en-US" sz="1600" b="1" dirty="0"/>
              <a:t>Urine Culture</a:t>
            </a:r>
          </a:p>
          <a:p>
            <a:pPr>
              <a:buFont typeface="Wingdings" pitchFamily="2" charset="2"/>
              <a:buChar char="v"/>
            </a:pPr>
            <a:r>
              <a:rPr lang="en-US" sz="1600" b="1" dirty="0"/>
              <a:t>Varicella titer </a:t>
            </a:r>
          </a:p>
          <a:p>
            <a:pPr>
              <a:buFont typeface="Wingdings" pitchFamily="2" charset="2"/>
              <a:buChar char="v"/>
            </a:pPr>
            <a:r>
              <a:rPr lang="en-US" sz="1600" b="1" dirty="0"/>
              <a:t>Hemoglobin A1C</a:t>
            </a:r>
          </a:p>
          <a:p>
            <a:pPr>
              <a:buFont typeface="Wingdings" pitchFamily="2" charset="2"/>
              <a:buChar char="v"/>
            </a:pPr>
            <a:r>
              <a:rPr lang="en-US" sz="1600" b="1" dirty="0"/>
              <a:t>Glucose Tolerance Test (GTT)</a:t>
            </a:r>
          </a:p>
          <a:p>
            <a:pPr>
              <a:buFont typeface="Wingdings" pitchFamily="2" charset="2"/>
              <a:buChar char="v"/>
            </a:pPr>
            <a:r>
              <a:rPr lang="en-US" sz="1600" b="1" dirty="0"/>
              <a:t>ABO/RH Blood typing</a:t>
            </a:r>
          </a:p>
          <a:p>
            <a:pPr>
              <a:buFont typeface="Wingdings" pitchFamily="2" charset="2"/>
              <a:buChar char="v"/>
            </a:pPr>
            <a:r>
              <a:rPr lang="en-US" sz="1600" b="1" dirty="0"/>
              <a:t>Antibody screening</a:t>
            </a:r>
          </a:p>
          <a:p>
            <a:pPr>
              <a:buFont typeface="Wingdings" pitchFamily="2" charset="2"/>
              <a:buChar char="v"/>
            </a:pPr>
            <a:r>
              <a:rPr lang="en-US" sz="1600" b="1" dirty="0"/>
              <a:t>Rubella</a:t>
            </a:r>
          </a:p>
          <a:p>
            <a:pPr>
              <a:buFont typeface="Wingdings" pitchFamily="2" charset="2"/>
              <a:buChar char="v"/>
            </a:pPr>
            <a:r>
              <a:rPr lang="en-US" sz="1600" b="1" dirty="0"/>
              <a:t>HIV, Syphilis, Hepatitis, Chlamydia, Gonorrhea </a:t>
            </a:r>
          </a:p>
          <a:p>
            <a:pPr marL="45720" indent="0">
              <a:buNone/>
            </a:pPr>
            <a:endParaRPr lang="en-US" sz="1600" dirty="0"/>
          </a:p>
          <a:p>
            <a:pPr>
              <a:buNone/>
            </a:pPr>
            <a:endParaRPr lang="en-US" dirty="0"/>
          </a:p>
        </p:txBody>
      </p:sp>
      <p:sp>
        <p:nvSpPr>
          <p:cNvPr id="3" name="Title 2"/>
          <p:cNvSpPr>
            <a:spLocks noGrp="1"/>
          </p:cNvSpPr>
          <p:nvPr>
            <p:ph type="title"/>
          </p:nvPr>
        </p:nvSpPr>
        <p:spPr>
          <a:xfrm>
            <a:off x="457200" y="274638"/>
            <a:ext cx="8229600" cy="868362"/>
          </a:xfrm>
        </p:spPr>
        <p:txBody>
          <a:bodyPr>
            <a:noAutofit/>
          </a:bodyPr>
          <a:lstStyle/>
          <a:p>
            <a:pPr algn="ctr"/>
            <a:r>
              <a:rPr lang="en-US" sz="4000" dirty="0"/>
              <a:t>Maternal Health </a:t>
            </a:r>
            <a:br>
              <a:rPr lang="en-US" sz="4000" dirty="0"/>
            </a:br>
            <a:r>
              <a:rPr lang="en-US" sz="4000" dirty="0"/>
              <a:t>testing</a:t>
            </a:r>
          </a:p>
        </p:txBody>
      </p:sp>
      <p:pic>
        <p:nvPicPr>
          <p:cNvPr id="8195" name="Picture 3" descr="C:\Users\Sheila Metcalf\AppData\Local\Microsoft\Windows\Temporary Internet Files\Content.IE5\60EOQ8KM\Pregnant-woman-silhouett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886200"/>
            <a:ext cx="1164056" cy="1818838"/>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Sheila Metcalf\AppData\Local\Microsoft\Windows\Temporary Internet Files\Content.IE5\10OS6FU4\MATERNI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04800"/>
            <a:ext cx="1121678" cy="485050"/>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C:\Users\Sheila Metcalf\AppData\Local\Microsoft\Windows\Temporary Internet Files\Content.IE5\NTNPVZBL\22172287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0" y="384466"/>
            <a:ext cx="457200" cy="405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525963"/>
          </a:xfrm>
        </p:spPr>
        <p:txBody>
          <a:bodyPr>
            <a:normAutofit fontScale="92500" lnSpcReduction="10000"/>
          </a:bodyPr>
          <a:lstStyle/>
          <a:p>
            <a:pPr algn="ctr">
              <a:buNone/>
            </a:pPr>
            <a:endParaRPr lang="en-US" sz="3200" dirty="0">
              <a:latin typeface="Aharoni" pitchFamily="2" charset="-79"/>
              <a:cs typeface="Aharoni" pitchFamily="2" charset="-79"/>
            </a:endParaRPr>
          </a:p>
          <a:p>
            <a:pPr algn="ctr">
              <a:buNone/>
            </a:pPr>
            <a:r>
              <a:rPr lang="en-US" sz="3200" dirty="0">
                <a:latin typeface="Aharoni" pitchFamily="2" charset="-79"/>
                <a:cs typeface="Aharoni" pitchFamily="2" charset="-79"/>
              </a:rPr>
              <a:t>Know your health numbers! </a:t>
            </a:r>
          </a:p>
          <a:p>
            <a:pPr>
              <a:buFont typeface="Wingdings" panose="05000000000000000000" pitchFamily="2" charset="2"/>
              <a:buChar char="v"/>
            </a:pPr>
            <a:r>
              <a:rPr lang="en-US" sz="2400" dirty="0">
                <a:latin typeface="Aharoni" pitchFamily="2" charset="-79"/>
                <a:cs typeface="Aharoni" pitchFamily="2" charset="-79"/>
              </a:rPr>
              <a:t>Blood Pressure</a:t>
            </a:r>
          </a:p>
          <a:p>
            <a:pPr>
              <a:buFont typeface="Wingdings" panose="05000000000000000000" pitchFamily="2" charset="2"/>
              <a:buChar char="v"/>
            </a:pPr>
            <a:r>
              <a:rPr lang="en-US" sz="2400" dirty="0">
                <a:latin typeface="Aharoni" pitchFamily="2" charset="-79"/>
                <a:cs typeface="Aharoni" pitchFamily="2" charset="-79"/>
              </a:rPr>
              <a:t>Glucose</a:t>
            </a:r>
          </a:p>
          <a:p>
            <a:pPr>
              <a:buFont typeface="Wingdings" panose="05000000000000000000" pitchFamily="2" charset="2"/>
              <a:buChar char="v"/>
            </a:pPr>
            <a:r>
              <a:rPr lang="en-US" sz="2400" dirty="0">
                <a:latin typeface="Aharoni" pitchFamily="2" charset="-79"/>
                <a:cs typeface="Aharoni" pitchFamily="2" charset="-79"/>
              </a:rPr>
              <a:t>A1C</a:t>
            </a:r>
          </a:p>
          <a:p>
            <a:pPr>
              <a:buFont typeface="Wingdings" panose="05000000000000000000" pitchFamily="2" charset="2"/>
              <a:buChar char="v"/>
            </a:pPr>
            <a:r>
              <a:rPr lang="en-US" sz="2400" dirty="0">
                <a:latin typeface="Aharoni" pitchFamily="2" charset="-79"/>
                <a:cs typeface="Aharoni" pitchFamily="2" charset="-79"/>
              </a:rPr>
              <a:t>Cholesterol</a:t>
            </a:r>
          </a:p>
          <a:p>
            <a:pPr>
              <a:buFont typeface="Wingdings" panose="05000000000000000000" pitchFamily="2" charset="2"/>
              <a:buChar char="v"/>
            </a:pPr>
            <a:r>
              <a:rPr lang="en-US" sz="2400" dirty="0">
                <a:latin typeface="Aharoni" pitchFamily="2" charset="-79"/>
                <a:cs typeface="Aharoni" pitchFamily="2" charset="-79"/>
              </a:rPr>
              <a:t>Body Mass Index (BMI)</a:t>
            </a:r>
          </a:p>
          <a:p>
            <a:pPr marL="109728" indent="0">
              <a:buNone/>
            </a:pPr>
            <a:endParaRPr lang="en-US" sz="3200" dirty="0">
              <a:latin typeface="Aharoni" pitchFamily="2" charset="-79"/>
              <a:cs typeface="Aharoni" pitchFamily="2" charset="-79"/>
            </a:endParaRPr>
          </a:p>
          <a:p>
            <a:pPr algn="ctr">
              <a:buNone/>
            </a:pPr>
            <a:r>
              <a:rPr lang="en-US" sz="3200" dirty="0">
                <a:latin typeface="Aharoni" pitchFamily="2" charset="-79"/>
                <a:cs typeface="Aharoni" pitchFamily="2" charset="-79"/>
              </a:rPr>
              <a:t>Schedule an Adult Health physical today!</a:t>
            </a:r>
          </a:p>
          <a:p>
            <a:pPr>
              <a:buNone/>
            </a:pPr>
            <a:r>
              <a:rPr lang="en-US" sz="1800" dirty="0"/>
              <a:t>    </a:t>
            </a:r>
          </a:p>
          <a:p>
            <a:pPr>
              <a:buNone/>
            </a:pPr>
            <a:r>
              <a:rPr lang="en-US" sz="1800" dirty="0"/>
              <a:t>	</a:t>
            </a:r>
          </a:p>
        </p:txBody>
      </p:sp>
      <p:sp>
        <p:nvSpPr>
          <p:cNvPr id="3" name="Title 2"/>
          <p:cNvSpPr>
            <a:spLocks noGrp="1"/>
          </p:cNvSpPr>
          <p:nvPr>
            <p:ph type="title"/>
          </p:nvPr>
        </p:nvSpPr>
        <p:spPr/>
        <p:txBody>
          <a:bodyPr>
            <a:normAutofit/>
          </a:bodyPr>
          <a:lstStyle/>
          <a:p>
            <a:pPr algn="ctr"/>
            <a:r>
              <a:rPr lang="en-US" sz="4000" dirty="0"/>
              <a:t>Adult Health </a:t>
            </a:r>
          </a:p>
        </p:txBody>
      </p:sp>
      <p:pic>
        <p:nvPicPr>
          <p:cNvPr id="7170" name="Picture 2" descr="C:\Users\Sheila Metcalf\AppData\Local\Microsoft\Windows\Temporary Internet Files\Content.IE5\NTNPVZBL\6240808713_403ac2aa3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743200"/>
            <a:ext cx="2427941" cy="173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a:buFont typeface="Wingdings" panose="05000000000000000000" pitchFamily="2" charset="2"/>
              <a:buChar char="Ø"/>
            </a:pPr>
            <a:r>
              <a:rPr lang="en-US" dirty="0"/>
              <a:t>Birth Control</a:t>
            </a:r>
          </a:p>
          <a:p>
            <a:pPr>
              <a:buFont typeface="Wingdings" panose="05000000000000000000" pitchFamily="2" charset="2"/>
              <a:buChar char="Ø"/>
            </a:pPr>
            <a:r>
              <a:rPr lang="en-US" dirty="0"/>
              <a:t>Pap Smear Screening</a:t>
            </a:r>
          </a:p>
          <a:p>
            <a:pPr>
              <a:buFont typeface="Wingdings" panose="05000000000000000000" pitchFamily="2" charset="2"/>
              <a:buChar char="Ø"/>
            </a:pPr>
            <a:r>
              <a:rPr lang="en-US" dirty="0"/>
              <a:t>Chlamydia/Gonorrhea </a:t>
            </a:r>
          </a:p>
          <a:p>
            <a:pPr>
              <a:buFont typeface="Wingdings" panose="05000000000000000000" pitchFamily="2" charset="2"/>
              <a:buChar char="Ø"/>
            </a:pPr>
            <a:r>
              <a:rPr lang="en-US" dirty="0"/>
              <a:t>Urinalysis</a:t>
            </a:r>
          </a:p>
          <a:p>
            <a:pPr>
              <a:buFont typeface="Wingdings" panose="05000000000000000000" pitchFamily="2" charset="2"/>
              <a:buChar char="Ø"/>
            </a:pPr>
            <a:r>
              <a:rPr lang="en-US" dirty="0"/>
              <a:t>Hemoglobin</a:t>
            </a:r>
          </a:p>
          <a:p>
            <a:pPr>
              <a:buFont typeface="Wingdings" panose="05000000000000000000" pitchFamily="2" charset="2"/>
              <a:buChar char="Ø"/>
            </a:pPr>
            <a:r>
              <a:rPr lang="en-US" dirty="0"/>
              <a:t>Wet Prep/Amine</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endParaRPr lang="en-US" dirty="0"/>
          </a:p>
        </p:txBody>
      </p:sp>
      <p:sp>
        <p:nvSpPr>
          <p:cNvPr id="3" name="Title 2"/>
          <p:cNvSpPr>
            <a:spLocks noGrp="1"/>
          </p:cNvSpPr>
          <p:nvPr>
            <p:ph type="title"/>
          </p:nvPr>
        </p:nvSpPr>
        <p:spPr/>
        <p:txBody>
          <a:bodyPr>
            <a:normAutofit/>
          </a:bodyPr>
          <a:lstStyle/>
          <a:p>
            <a:pPr algn="ctr"/>
            <a:r>
              <a:rPr lang="en-US" sz="4000" dirty="0"/>
              <a:t>Family Planning </a:t>
            </a:r>
          </a:p>
        </p:txBody>
      </p:sp>
      <p:pic>
        <p:nvPicPr>
          <p:cNvPr id="6146" name="Picture 2" descr="C:\Users\Sheila Metcalf\AppData\Local\Microsoft\Windows\Temporary Internet Files\Content.IE5\SBMJ6TAN\mfmplogo[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114800"/>
            <a:ext cx="1897380" cy="1501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932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1207</TotalTime>
  <Words>678</Words>
  <Application>Microsoft Office PowerPoint</Application>
  <PresentationFormat>On-screen Show (4:3)</PresentationFormat>
  <Paragraphs>152</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Aharoni</vt:lpstr>
      <vt:lpstr>Arial Rounded MT Bold</vt:lpstr>
      <vt:lpstr>Calibri</vt:lpstr>
      <vt:lpstr>Franklin Gothic Medium</vt:lpstr>
      <vt:lpstr>Wingdings</vt:lpstr>
      <vt:lpstr>Wingdings 2</vt:lpstr>
      <vt:lpstr>Grid</vt:lpstr>
      <vt:lpstr>Madison County  Health Department   (MCHD)  Laboratory Services </vt:lpstr>
      <vt:lpstr>MCHD Laboratory Professionals</vt:lpstr>
      <vt:lpstr> Laboratory Testing</vt:lpstr>
      <vt:lpstr>Lab Test  Are Vital to Your Health</vt:lpstr>
      <vt:lpstr>Laboratory Testing </vt:lpstr>
      <vt:lpstr>  Laboratory Test </vt:lpstr>
      <vt:lpstr>Maternal Health  testing</vt:lpstr>
      <vt:lpstr>Adult Health </vt:lpstr>
      <vt:lpstr>Family Planning </vt:lpstr>
      <vt:lpstr>STD Laboratory</vt:lpstr>
      <vt:lpstr>BCCCP Laboratory</vt:lpstr>
      <vt:lpstr>Wise Woman Program</vt:lpstr>
      <vt:lpstr>Child Health </vt:lpstr>
      <vt:lpstr>Make the Most of Today—and Make it Beautiful</vt:lpstr>
      <vt:lpstr>LAB FEES</vt:lpstr>
      <vt:lpstr>     LAB FACTS</vt:lpstr>
      <vt:lpstr>blood pressure chart  by the American Heart Association.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Madison County Health Department Laboratory Services</dc:title>
  <dc:creator>MCHD</dc:creator>
  <cp:lastModifiedBy>Jaime Lunsford</cp:lastModifiedBy>
  <cp:revision>92</cp:revision>
  <dcterms:created xsi:type="dcterms:W3CDTF">2015-02-18T14:48:42Z</dcterms:created>
  <dcterms:modified xsi:type="dcterms:W3CDTF">2023-01-11T20:16:14Z</dcterms:modified>
</cp:coreProperties>
</file>